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16" r:id="rId2"/>
    <p:sldId id="358" r:id="rId3"/>
    <p:sldId id="359" r:id="rId4"/>
    <p:sldId id="360" r:id="rId5"/>
    <p:sldId id="361" r:id="rId6"/>
    <p:sldId id="362" r:id="rId7"/>
    <p:sldId id="347" r:id="rId8"/>
    <p:sldId id="349" r:id="rId9"/>
    <p:sldId id="348" r:id="rId10"/>
    <p:sldId id="353" r:id="rId11"/>
    <p:sldId id="354" r:id="rId12"/>
    <p:sldId id="357" r:id="rId13"/>
    <p:sldId id="356" r:id="rId14"/>
    <p:sldId id="355" r:id="rId15"/>
    <p:sldId id="352"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FF"/>
    <a:srgbClr val="996633"/>
    <a:srgbClr val="FFCC99"/>
    <a:srgbClr val="F8F8F8"/>
    <a:srgbClr val="FF00FF"/>
    <a:srgbClr val="CC0099"/>
    <a:srgbClr val="FFCCFF"/>
    <a:srgbClr val="66990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81705" autoAdjust="0"/>
  </p:normalViewPr>
  <p:slideViewPr>
    <p:cSldViewPr>
      <p:cViewPr>
        <p:scale>
          <a:sx n="70" d="100"/>
          <a:sy n="70" d="100"/>
        </p:scale>
        <p:origin x="-139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44" d="100"/>
          <a:sy n="44" d="100"/>
        </p:scale>
        <p:origin x="-2622"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945660" cy="496332"/>
          </a:xfrm>
          <a:prstGeom prst="rect">
            <a:avLst/>
          </a:prstGeom>
        </p:spPr>
        <p:txBody>
          <a:bodyPr vert="horz" lIns="91217" tIns="45613" rIns="91217" bIns="45613" rtlCol="0"/>
          <a:lstStyle>
            <a:lvl1pPr algn="l">
              <a:defRPr sz="1200"/>
            </a:lvl1pPr>
          </a:lstStyle>
          <a:p>
            <a:endParaRPr lang="en-GB"/>
          </a:p>
        </p:txBody>
      </p:sp>
      <p:sp>
        <p:nvSpPr>
          <p:cNvPr id="3" name="Date Placeholder 2"/>
          <p:cNvSpPr>
            <a:spLocks noGrp="1"/>
          </p:cNvSpPr>
          <p:nvPr>
            <p:ph type="dt" idx="1"/>
          </p:nvPr>
        </p:nvSpPr>
        <p:spPr>
          <a:xfrm>
            <a:off x="3850443" y="4"/>
            <a:ext cx="2945660" cy="496332"/>
          </a:xfrm>
          <a:prstGeom prst="rect">
            <a:avLst/>
          </a:prstGeom>
        </p:spPr>
        <p:txBody>
          <a:bodyPr vert="horz" lIns="91217" tIns="45613" rIns="91217" bIns="45613" rtlCol="0"/>
          <a:lstStyle>
            <a:lvl1pPr algn="r">
              <a:defRPr sz="1200"/>
            </a:lvl1pPr>
          </a:lstStyle>
          <a:p>
            <a:fld id="{137B0011-07E9-4757-9CBC-800A4A0D8F23}" type="datetimeFigureOut">
              <a:rPr lang="en-GB" smtClean="0"/>
              <a:t>21/06/2017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217" tIns="45613" rIns="91217" bIns="45613" rtlCol="0" anchor="ctr"/>
          <a:lstStyle/>
          <a:p>
            <a:endParaRPr lang="en-GB"/>
          </a:p>
        </p:txBody>
      </p:sp>
      <p:sp>
        <p:nvSpPr>
          <p:cNvPr id="5" name="Notes Placeholder 4"/>
          <p:cNvSpPr>
            <a:spLocks noGrp="1"/>
          </p:cNvSpPr>
          <p:nvPr>
            <p:ph type="body" sz="quarter" idx="3"/>
          </p:nvPr>
        </p:nvSpPr>
        <p:spPr>
          <a:xfrm>
            <a:off x="679768" y="4715157"/>
            <a:ext cx="5438140" cy="4466987"/>
          </a:xfrm>
          <a:prstGeom prst="rect">
            <a:avLst/>
          </a:prstGeom>
        </p:spPr>
        <p:txBody>
          <a:bodyPr vert="horz" lIns="91217" tIns="45613" rIns="91217" bIns="456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8"/>
            <a:ext cx="2945660" cy="496332"/>
          </a:xfrm>
          <a:prstGeom prst="rect">
            <a:avLst/>
          </a:prstGeom>
        </p:spPr>
        <p:txBody>
          <a:bodyPr vert="horz" lIns="91217" tIns="45613" rIns="91217" bIns="45613"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8"/>
            <a:ext cx="2945660" cy="496332"/>
          </a:xfrm>
          <a:prstGeom prst="rect">
            <a:avLst/>
          </a:prstGeom>
        </p:spPr>
        <p:txBody>
          <a:bodyPr vert="horz" lIns="91217" tIns="45613" rIns="91217" bIns="45613" rtlCol="0" anchor="b"/>
          <a:lstStyle>
            <a:lvl1pPr algn="r">
              <a:defRPr sz="1200"/>
            </a:lvl1pPr>
          </a:lstStyle>
          <a:p>
            <a:fld id="{0957D308-A544-4B49-9DAB-D363609DBE98}" type="slidenum">
              <a:rPr lang="en-GB" smtClean="0"/>
              <a:t>‹#›</a:t>
            </a:fld>
            <a:endParaRPr lang="en-GB"/>
          </a:p>
        </p:txBody>
      </p:sp>
    </p:spTree>
    <p:extLst>
      <p:ext uri="{BB962C8B-B14F-4D97-AF65-F5344CB8AC3E}">
        <p14:creationId xmlns:p14="http://schemas.microsoft.com/office/powerpoint/2010/main" val="1333267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[Alistair]</a:t>
            </a:r>
            <a:r>
              <a:rPr lang="en-GB" b="1" baseline="0" dirty="0" smtClean="0">
                <a:latin typeface="Arial" panose="020B0604020202020204" pitchFamily="34" charset="0"/>
                <a:cs typeface="Arial" panose="020B0604020202020204" pitchFamily="34" charset="0"/>
              </a:rPr>
              <a:t> </a:t>
            </a:r>
            <a:r>
              <a:rPr lang="en-GB" b="1" dirty="0" smtClean="0">
                <a:latin typeface="Arial" panose="020B0604020202020204" pitchFamily="34" charset="0"/>
                <a:cs typeface="Arial" panose="020B0604020202020204" pitchFamily="34" charset="0"/>
              </a:rPr>
              <a:t>Good</a:t>
            </a:r>
            <a:r>
              <a:rPr lang="en-GB" b="1" baseline="0" dirty="0" smtClean="0">
                <a:latin typeface="Arial" panose="020B0604020202020204" pitchFamily="34" charset="0"/>
                <a:cs typeface="Arial" panose="020B0604020202020204" pitchFamily="34" charset="0"/>
              </a:rPr>
              <a:t> morning and a warm welcome to Brighton!</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My name’s Alistair and I’d like to introduce Kirsten. Both of us have been around long enough to remember several attempts at trying to set up a National Ambulance LGBT Group.</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Both of us are committed to making this become a reality and are very excited about being the first elected Chairs.</a:t>
            </a:r>
          </a:p>
          <a:p>
            <a:endParaRPr lang="en-GB" baseline="0" dirty="0" smtClean="0">
              <a:latin typeface="Arial" panose="020B0604020202020204" pitchFamily="34" charset="0"/>
              <a:cs typeface="Arial" panose="020B0604020202020204" pitchFamily="34" charset="0"/>
            </a:endParaRPr>
          </a:p>
          <a:p>
            <a:r>
              <a:rPr lang="en-GB" b="1" baseline="0" dirty="0" smtClean="0">
                <a:latin typeface="Arial" panose="020B0604020202020204" pitchFamily="34" charset="0"/>
                <a:cs typeface="Arial" panose="020B0604020202020204" pitchFamily="34" charset="0"/>
              </a:rPr>
              <a:t>House keeping information if required…</a:t>
            </a:r>
          </a:p>
          <a:p>
            <a:endParaRPr lang="en-GB"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aseline="0" dirty="0" smtClean="0">
                <a:latin typeface="Arial" panose="020B0604020202020204" pitchFamily="34" charset="0"/>
                <a:cs typeface="Arial" panose="020B0604020202020204" pitchFamily="34" charset="0"/>
              </a:rPr>
              <a:t>Fire alarms and exit routes</a:t>
            </a:r>
          </a:p>
          <a:p>
            <a:pPr marL="171450" indent="-171450">
              <a:buFont typeface="Arial" panose="020B0604020202020204" pitchFamily="34" charset="0"/>
              <a:buChar char="•"/>
            </a:pPr>
            <a:r>
              <a:rPr lang="en-GB" baseline="0" dirty="0" smtClean="0">
                <a:latin typeface="Arial" panose="020B0604020202020204" pitchFamily="34" charset="0"/>
                <a:cs typeface="Arial" panose="020B0604020202020204" pitchFamily="34" charset="0"/>
              </a:rPr>
              <a:t>Location of toilets</a:t>
            </a:r>
          </a:p>
          <a:p>
            <a:pPr marL="171450" indent="-171450">
              <a:buFont typeface="Arial" panose="020B0604020202020204" pitchFamily="34" charset="0"/>
              <a:buChar char="•"/>
            </a:pPr>
            <a:r>
              <a:rPr lang="en-GB" baseline="0" dirty="0" smtClean="0">
                <a:latin typeface="Arial" panose="020B0604020202020204" pitchFamily="34" charset="0"/>
                <a:cs typeface="Arial" panose="020B0604020202020204" pitchFamily="34" charset="0"/>
              </a:rPr>
              <a:t>Refreshments</a:t>
            </a:r>
          </a:p>
          <a:p>
            <a:pPr marL="171450" indent="-171450">
              <a:buFont typeface="Arial" panose="020B0604020202020204" pitchFamily="34" charset="0"/>
              <a:buChar char="•"/>
            </a:pPr>
            <a:r>
              <a:rPr lang="en-GB" baseline="0" dirty="0" smtClean="0">
                <a:latin typeface="Arial" panose="020B0604020202020204" pitchFamily="34" charset="0"/>
                <a:cs typeface="Arial" panose="020B0604020202020204" pitchFamily="34" charset="0"/>
              </a:rPr>
              <a:t>Switch off mobile telephones</a:t>
            </a:r>
          </a:p>
          <a:p>
            <a:pPr marL="171450" indent="-171450">
              <a:buFont typeface="Arial" panose="020B0604020202020204" pitchFamily="34" charset="0"/>
              <a:buChar char="•"/>
            </a:pPr>
            <a:r>
              <a:rPr lang="en-GB" baseline="0" dirty="0" smtClean="0">
                <a:latin typeface="Arial" panose="020B0604020202020204" pitchFamily="34" charset="0"/>
                <a:cs typeface="Arial" panose="020B0604020202020204" pitchFamily="34" charset="0"/>
              </a:rPr>
              <a:t>Location of smoking areas</a:t>
            </a:r>
          </a:p>
          <a:p>
            <a:pPr marL="171450" indent="-171450">
              <a:buFont typeface="Arial" panose="020B0604020202020204" pitchFamily="34" charset="0"/>
              <a:buChar char="•"/>
            </a:pPr>
            <a:r>
              <a:rPr lang="en-GB" baseline="0" dirty="0" smtClean="0">
                <a:latin typeface="Arial" panose="020B0604020202020204" pitchFamily="34" charset="0"/>
                <a:cs typeface="Arial" panose="020B0604020202020204" pitchFamily="34" charset="0"/>
              </a:rPr>
              <a:t>Location of workshop ‘break-out’ rooms</a:t>
            </a:r>
          </a:p>
          <a:p>
            <a:pPr marL="171450" indent="-171450">
              <a:buFont typeface="Arial" panose="020B0604020202020204" pitchFamily="34" charset="0"/>
              <a:buChar char="•"/>
            </a:pPr>
            <a:endParaRPr lang="en-GB"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957D308-A544-4B49-9DAB-D363609DBE98}" type="slidenum">
              <a:rPr lang="en-GB" smtClean="0"/>
              <a:t>1</a:t>
            </a:fld>
            <a:endParaRPr lang="en-GB"/>
          </a:p>
        </p:txBody>
      </p:sp>
    </p:spTree>
    <p:extLst>
      <p:ext uri="{BB962C8B-B14F-4D97-AF65-F5344CB8AC3E}">
        <p14:creationId xmlns:p14="http://schemas.microsoft.com/office/powerpoint/2010/main" val="966685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We</a:t>
            </a:r>
            <a:r>
              <a:rPr lang="en-GB" baseline="0" dirty="0" smtClean="0">
                <a:latin typeface="Arial" panose="020B0604020202020204" pitchFamily="34" charset="0"/>
                <a:cs typeface="Arial" panose="020B0604020202020204" pitchFamily="34" charset="0"/>
              </a:rPr>
              <a:t> have debated the inclusion of ‘T’ as a National Network, and are sure each regional network has also had similar debates.</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Interestingly this was not about whether this should be included for preference, but rather </a:t>
            </a:r>
            <a:r>
              <a:rPr lang="en-GB" b="1" baseline="0" dirty="0" smtClean="0">
                <a:latin typeface="Arial" panose="020B0604020202020204" pitchFamily="34" charset="0"/>
                <a:cs typeface="Arial" panose="020B0604020202020204" pitchFamily="34" charset="0"/>
              </a:rPr>
              <a:t>could our networks provide the right level of support </a:t>
            </a:r>
            <a:r>
              <a:rPr lang="en-GB" baseline="0" dirty="0" smtClean="0">
                <a:latin typeface="Arial" panose="020B0604020202020204" pitchFamily="34" charset="0"/>
                <a:cs typeface="Arial" panose="020B0604020202020204" pitchFamily="34" charset="0"/>
              </a:rPr>
              <a:t>of a trans* member of staff approached it?</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This has been addressed full on and we have collected a large number of resources from around the country to offer support and share good practice.</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We have also seen the development of bespoke packs of information and training to support teams within the ambulance service.</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We hope this will all be available online shortly as we develop our web based resource.</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957D308-A544-4B49-9DAB-D363609DBE98}" type="slidenum">
              <a:rPr lang="en-GB" smtClean="0"/>
              <a:t>10</a:t>
            </a:fld>
            <a:endParaRPr lang="en-GB"/>
          </a:p>
        </p:txBody>
      </p:sp>
    </p:spTree>
    <p:extLst>
      <p:ext uri="{BB962C8B-B14F-4D97-AF65-F5344CB8AC3E}">
        <p14:creationId xmlns:p14="http://schemas.microsoft.com/office/powerpoint/2010/main" val="2477580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Talking</a:t>
            </a:r>
            <a:r>
              <a:rPr lang="en-GB" b="1" baseline="0" dirty="0" smtClean="0">
                <a:latin typeface="Arial" panose="020B0604020202020204" pitchFamily="34" charset="0"/>
                <a:cs typeface="Arial" panose="020B0604020202020204" pitchFamily="34" charset="0"/>
              </a:rPr>
              <a:t> of t’ internet..!</a:t>
            </a:r>
          </a:p>
          <a:p>
            <a:endParaRPr lang="en-GB" b="1"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Hopefully you are all aware of the </a:t>
            </a:r>
            <a:r>
              <a:rPr lang="en-GB" b="1" baseline="0" dirty="0" smtClean="0">
                <a:latin typeface="Arial" panose="020B0604020202020204" pitchFamily="34" charset="0"/>
                <a:cs typeface="Arial" panose="020B0604020202020204" pitchFamily="34" charset="0"/>
              </a:rPr>
              <a:t>Twitter</a:t>
            </a:r>
            <a:r>
              <a:rPr lang="en-GB" b="0" baseline="0" dirty="0" smtClean="0">
                <a:latin typeface="Arial" panose="020B0604020202020204" pitchFamily="34" charset="0"/>
                <a:cs typeface="Arial" panose="020B0604020202020204" pitchFamily="34" charset="0"/>
              </a:rPr>
              <a:t> feed and </a:t>
            </a:r>
            <a:r>
              <a:rPr lang="en-GB" b="1" baseline="0" dirty="0" smtClean="0">
                <a:latin typeface="Arial" panose="020B0604020202020204" pitchFamily="34" charset="0"/>
                <a:cs typeface="Arial" panose="020B0604020202020204" pitchFamily="34" charset="0"/>
              </a:rPr>
              <a:t>Facebook</a:t>
            </a:r>
            <a:r>
              <a:rPr lang="en-GB" b="0" baseline="0" dirty="0" smtClean="0">
                <a:latin typeface="Arial" panose="020B0604020202020204" pitchFamily="34" charset="0"/>
                <a:cs typeface="Arial" panose="020B0604020202020204" pitchFamily="34" charset="0"/>
              </a:rPr>
              <a:t> page. We hope you will all be sharing your experiences and pictures though social media over the next two days.</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Just remember, we have a duty to ensure we don’t do any reputational damage to our services too!</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We have now purchased a domain name so we can have a </a:t>
            </a:r>
            <a:r>
              <a:rPr lang="en-GB" b="1" baseline="0" dirty="0" smtClean="0">
                <a:latin typeface="Arial" panose="020B0604020202020204" pitchFamily="34" charset="0"/>
                <a:cs typeface="Arial" panose="020B0604020202020204" pitchFamily="34" charset="0"/>
              </a:rPr>
              <a:t>national web presence</a:t>
            </a:r>
            <a:r>
              <a:rPr lang="en-GB" b="0" baseline="0" dirty="0" smtClean="0">
                <a:latin typeface="Arial" panose="020B0604020202020204" pitchFamily="34" charset="0"/>
                <a:cs typeface="Arial" panose="020B0604020202020204" pitchFamily="34" charset="0"/>
              </a:rPr>
              <a:t>.</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Sadly, developing a website is not a quick job and we couldn’t have this ready for today. If you type in this address you will be directed to a holding page.</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We hope the first part of the site will be going live in September however, and will continue to develop over the next twelve months.</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Keep an eye on this, and if you’d like to help build it, let us know! </a:t>
            </a:r>
          </a:p>
          <a:p>
            <a:endParaRPr lang="en-GB" b="0" baseline="0" dirty="0" smtClean="0">
              <a:latin typeface="Arial" panose="020B0604020202020204" pitchFamily="34" charset="0"/>
              <a:cs typeface="Arial" panose="020B0604020202020204" pitchFamily="34" charset="0"/>
            </a:endParaRPr>
          </a:p>
          <a:p>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957D308-A544-4B49-9DAB-D363609DBE98}" type="slidenum">
              <a:rPr lang="en-GB" smtClean="0"/>
              <a:t>11</a:t>
            </a:fld>
            <a:endParaRPr lang="en-GB"/>
          </a:p>
        </p:txBody>
      </p:sp>
    </p:spTree>
    <p:extLst>
      <p:ext uri="{BB962C8B-B14F-4D97-AF65-F5344CB8AC3E}">
        <p14:creationId xmlns:p14="http://schemas.microsoft.com/office/powerpoint/2010/main" val="2912759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[Alistair]</a:t>
            </a:r>
            <a:r>
              <a:rPr lang="en-GB" b="1" baseline="0" dirty="0" smtClean="0">
                <a:latin typeface="Arial" panose="020B0604020202020204" pitchFamily="34" charset="0"/>
                <a:cs typeface="Arial" panose="020B0604020202020204" pitchFamily="34" charset="0"/>
              </a:rPr>
              <a:t> </a:t>
            </a:r>
            <a:r>
              <a:rPr lang="en-GB" b="1" dirty="0" smtClean="0">
                <a:latin typeface="Arial" panose="020B0604020202020204" pitchFamily="34" charset="0"/>
                <a:cs typeface="Arial" panose="020B0604020202020204" pitchFamily="34" charset="0"/>
              </a:rPr>
              <a:t>So what is in store for</a:t>
            </a:r>
            <a:r>
              <a:rPr lang="en-GB" b="1" baseline="0" dirty="0" smtClean="0">
                <a:latin typeface="Arial" panose="020B0604020202020204" pitchFamily="34" charset="0"/>
                <a:cs typeface="Arial" panose="020B0604020202020204" pitchFamily="34" charset="0"/>
              </a:rPr>
              <a:t> the next year?</a:t>
            </a:r>
          </a:p>
          <a:p>
            <a:endParaRPr lang="en-GB" baseline="0"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There is still a lot of work</a:t>
            </a:r>
            <a:r>
              <a:rPr lang="en-GB" baseline="0" dirty="0" smtClean="0">
                <a:latin typeface="Arial" panose="020B0604020202020204" pitchFamily="34" charset="0"/>
                <a:cs typeface="Arial" panose="020B0604020202020204" pitchFamily="34" charset="0"/>
              </a:rPr>
              <a:t> to do to get the Network visible and recognised in all our Trusts. This work is ongoing and we hope next year we can confirm every Trust is on board and that we have secured an autonomous budget.</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One of the next priorities is to get the web based resource up and running. This means you will all be able to access information and see what events and activities are happening around the country.</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Around the country we have seen numerous areas of good practice. We want to ensure this is shared, and hopefully work toward all patients and staff, wherever they are in the country, receive great care and support.</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We want to start campaigning and making sure patients view the service as ‘LGBT friendly’. A pilot is going live in Yorkshire this autumn and we hope this will roll around the country.</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Of course, the Pride events are still happening and it is important we continue to have visibility at these events and also embrace the other opportunities… Gay History Month, IDAHO Day, Trans* Awareness Day to name a few.</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957D308-A544-4B49-9DAB-D363609DBE98}" type="slidenum">
              <a:rPr lang="en-GB" smtClean="0"/>
              <a:t>12</a:t>
            </a:fld>
            <a:endParaRPr lang="en-GB"/>
          </a:p>
        </p:txBody>
      </p:sp>
    </p:spTree>
    <p:extLst>
      <p:ext uri="{BB962C8B-B14F-4D97-AF65-F5344CB8AC3E}">
        <p14:creationId xmlns:p14="http://schemas.microsoft.com/office/powerpoint/2010/main" val="3062866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Today is also about collecting your ideas and priorities.</a:t>
            </a:r>
          </a:p>
          <a:p>
            <a:endParaRPr lang="en-GB" b="1" dirty="0" smtClean="0">
              <a:latin typeface="Arial" panose="020B0604020202020204" pitchFamily="34" charset="0"/>
              <a:cs typeface="Arial" panose="020B0604020202020204" pitchFamily="34" charset="0"/>
            </a:endParaRPr>
          </a:p>
          <a:p>
            <a:r>
              <a:rPr lang="en-GB" b="0" dirty="0" smtClean="0">
                <a:latin typeface="Arial" panose="020B0604020202020204" pitchFamily="34" charset="0"/>
                <a:cs typeface="Arial" panose="020B0604020202020204" pitchFamily="34" charset="0"/>
              </a:rPr>
              <a:t>In your packs you will see a sheet</a:t>
            </a:r>
            <a:r>
              <a:rPr lang="en-GB" b="0" baseline="0" dirty="0" smtClean="0">
                <a:latin typeface="Arial" panose="020B0604020202020204" pitchFamily="34" charset="0"/>
                <a:cs typeface="Arial" panose="020B0604020202020204" pitchFamily="34" charset="0"/>
              </a:rPr>
              <a:t> printed as a brick.</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We would like you to put one idea that you think the National Network should focus on in the next twelve months. Please contribute your ideas. More ‘bricks’ are available if you need them.</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Individually one idea does not look like a lot, but when we collate eighty ideas and build our ‘ideas wall’, we can soon see a different picture. This will help the core group identify its priorities for the coming months.</a:t>
            </a:r>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957D308-A544-4B49-9DAB-D363609DBE98}" type="slidenum">
              <a:rPr lang="en-GB" smtClean="0"/>
              <a:t>13</a:t>
            </a:fld>
            <a:endParaRPr lang="en-GB"/>
          </a:p>
        </p:txBody>
      </p:sp>
    </p:spTree>
    <p:extLst>
      <p:ext uri="{BB962C8B-B14F-4D97-AF65-F5344CB8AC3E}">
        <p14:creationId xmlns:p14="http://schemas.microsoft.com/office/powerpoint/2010/main" val="2940876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Finally,</a:t>
            </a:r>
            <a:r>
              <a:rPr lang="en-GB" b="1" baseline="0" dirty="0" smtClean="0">
                <a:latin typeface="Arial" panose="020B0604020202020204" pitchFamily="34" charset="0"/>
                <a:cs typeface="Arial" panose="020B0604020202020204" pitchFamily="34" charset="0"/>
              </a:rPr>
              <a:t> we hope you enjoy today.</a:t>
            </a:r>
          </a:p>
          <a:p>
            <a:endParaRPr lang="en-GB" baseline="0"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We have some great speakers</a:t>
            </a:r>
            <a:r>
              <a:rPr lang="en-GB" baseline="0" dirty="0" smtClean="0">
                <a:latin typeface="Arial" panose="020B0604020202020204" pitchFamily="34" charset="0"/>
                <a:cs typeface="Arial" panose="020B0604020202020204" pitchFamily="34" charset="0"/>
              </a:rPr>
              <a:t> and workshops for you and please make the most of the experience.</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As well as this, several of our sponsors are here and we would encourage you to talk to them during the breaks and at lunchtime.</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Without our sponsor’s support, today would not look like it does so a huge thank you to them.</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We would also like to say a few up front thank </a:t>
            </a:r>
            <a:r>
              <a:rPr lang="en-GB" baseline="0" dirty="0" err="1" smtClean="0">
                <a:latin typeface="Arial" panose="020B0604020202020204" pitchFamily="34" charset="0"/>
                <a:cs typeface="Arial" panose="020B0604020202020204" pitchFamily="34" charset="0"/>
              </a:rPr>
              <a:t>yous</a:t>
            </a:r>
            <a:r>
              <a:rPr lang="en-GB" baseline="0" dirty="0" smtClean="0">
                <a:latin typeface="Arial" panose="020B0604020202020204" pitchFamily="34" charset="0"/>
                <a:cs typeface="Arial" panose="020B0604020202020204" pitchFamily="34" charset="0"/>
              </a:rPr>
              <a:t> at this point… more to come later.</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Dave Macklin and Geraint Davies have been the Chairs of the group until we were elected back in May. We know both have been passionate about getting this Network established. In taking over as Chairs we hope to do you proud and take the Network to the next level.</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Thank you and enjoy your day!</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957D308-A544-4B49-9DAB-D363609DBE98}" type="slidenum">
              <a:rPr lang="en-GB" smtClean="0"/>
              <a:t>14</a:t>
            </a:fld>
            <a:endParaRPr lang="en-GB"/>
          </a:p>
        </p:txBody>
      </p:sp>
    </p:spTree>
    <p:extLst>
      <p:ext uri="{BB962C8B-B14F-4D97-AF65-F5344CB8AC3E}">
        <p14:creationId xmlns:p14="http://schemas.microsoft.com/office/powerpoint/2010/main" val="1703864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57D308-A544-4B49-9DAB-D363609DBE98}" type="slidenum">
              <a:rPr lang="en-GB" smtClean="0"/>
              <a:t>15</a:t>
            </a:fld>
            <a:endParaRPr lang="en-GB"/>
          </a:p>
        </p:txBody>
      </p:sp>
    </p:spTree>
    <p:extLst>
      <p:ext uri="{BB962C8B-B14F-4D97-AF65-F5344CB8AC3E}">
        <p14:creationId xmlns:p14="http://schemas.microsoft.com/office/powerpoint/2010/main" val="123939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This morning</a:t>
            </a:r>
            <a:r>
              <a:rPr lang="en-GB" b="1" baseline="0" dirty="0" smtClean="0">
                <a:latin typeface="Arial" panose="020B0604020202020204" pitchFamily="34" charset="0"/>
                <a:cs typeface="Arial" panose="020B0604020202020204" pitchFamily="34" charset="0"/>
              </a:rPr>
              <a:t> we would like to talk briefly about the development of the Network so far.</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One question that I have been asked quite often, is why do we need a National Network and what is it for? We’d like to tell you exactly why we are here.</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A lot of work has happened since we met here last year, and we will tell you about that. Twelve months ago, those of us here in Brighton imagined a National Network and today it is well and truly established.</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We will also tell you about the next twelve months and what we would like to achieve. We would like to ask you all to contribute your ideas so that in twelve months time, we will hopefully stand here celebrating more achievements.</a:t>
            </a:r>
          </a:p>
          <a:p>
            <a:endParaRPr lang="en-GB" baseline="0"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957D308-A544-4B49-9DAB-D363609DBE98}" type="slidenum">
              <a:rPr lang="en-GB" smtClean="0"/>
              <a:t>2</a:t>
            </a:fld>
            <a:endParaRPr lang="en-GB"/>
          </a:p>
        </p:txBody>
      </p:sp>
    </p:spTree>
    <p:extLst>
      <p:ext uri="{BB962C8B-B14F-4D97-AF65-F5344CB8AC3E}">
        <p14:creationId xmlns:p14="http://schemas.microsoft.com/office/powerpoint/2010/main" val="4293869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In establishing</a:t>
            </a:r>
            <a:r>
              <a:rPr lang="en-GB" baseline="0" dirty="0" smtClean="0">
                <a:latin typeface="Arial" panose="020B0604020202020204" pitchFamily="34" charset="0"/>
                <a:cs typeface="Arial" panose="020B0604020202020204" pitchFamily="34" charset="0"/>
              </a:rPr>
              <a:t> the Network we have developed Terms of Reference and concentrated on three main groups… </a:t>
            </a:r>
            <a:r>
              <a:rPr lang="en-GB" b="1" baseline="0" dirty="0" smtClean="0">
                <a:latin typeface="Arial" panose="020B0604020202020204" pitchFamily="34" charset="0"/>
                <a:cs typeface="Arial" panose="020B0604020202020204" pitchFamily="34" charset="0"/>
              </a:rPr>
              <a:t>patients, staff and communities</a:t>
            </a:r>
            <a:r>
              <a:rPr lang="en-GB" baseline="0" dirty="0" smtClean="0">
                <a:latin typeface="Arial" panose="020B0604020202020204" pitchFamily="34" charset="0"/>
                <a:cs typeface="Arial" panose="020B0604020202020204" pitchFamily="34" charset="0"/>
              </a:rPr>
              <a:t>.</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I will talk about each of these in turn.</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Patients are at the centre of everything we do whether we work in the 999 emergency service, patient transport or the NHS 111 service.</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Although LGBT people now enjoy many equal rights, there are still areas where things aren’t equal.</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There are many notable health inequalities associated with LGBT people and this slide shows a few examples.</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Some of the words here are not nice ones (social isolation, suicide, mental health and anxiety) and, as ambulance people, we will be dealing with these issues, maybe without acknowledging it.</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How many older people do we deal with?</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How many young suicidal people have we been called to?</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How many people have we picked up on a Saturday night… ‘in drink’?</a:t>
            </a:r>
          </a:p>
        </p:txBody>
      </p:sp>
      <p:sp>
        <p:nvSpPr>
          <p:cNvPr id="4" name="Slide Number Placeholder 3"/>
          <p:cNvSpPr>
            <a:spLocks noGrp="1"/>
          </p:cNvSpPr>
          <p:nvPr>
            <p:ph type="sldNum" sz="quarter" idx="10"/>
          </p:nvPr>
        </p:nvSpPr>
        <p:spPr/>
        <p:txBody>
          <a:bodyPr/>
          <a:lstStyle/>
          <a:p>
            <a:fld id="{0957D308-A544-4B49-9DAB-D363609DBE98}" type="slidenum">
              <a:rPr lang="en-GB" smtClean="0"/>
              <a:t>3</a:t>
            </a:fld>
            <a:endParaRPr lang="en-GB"/>
          </a:p>
        </p:txBody>
      </p:sp>
    </p:spTree>
    <p:extLst>
      <p:ext uri="{BB962C8B-B14F-4D97-AF65-F5344CB8AC3E}">
        <p14:creationId xmlns:p14="http://schemas.microsoft.com/office/powerpoint/2010/main" val="238294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One</a:t>
            </a:r>
            <a:r>
              <a:rPr lang="en-GB" b="1" baseline="0" dirty="0" smtClean="0">
                <a:latin typeface="Arial" panose="020B0604020202020204" pitchFamily="34" charset="0"/>
                <a:cs typeface="Arial" panose="020B0604020202020204" pitchFamily="34" charset="0"/>
              </a:rPr>
              <a:t> area research has been critical of, is the care provided to LGBT people in later life.</a:t>
            </a:r>
          </a:p>
          <a:p>
            <a:endParaRPr lang="en-GB" b="1"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Reports from Stonewall and Age UK both reveal that health services rarely acknowledge people’s sexual orientation in general, never mind that someone is LGBT.</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Assumptions are made.</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Obvious signs are ignored.</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Probably not maliciously, but because people don’t recognise these signs or are just uniformed.</a:t>
            </a:r>
          </a:p>
          <a:p>
            <a:endParaRPr lang="en-GB" b="0" baseline="0" dirty="0" smtClean="0">
              <a:latin typeface="Arial" panose="020B0604020202020204" pitchFamily="34" charset="0"/>
              <a:cs typeface="Arial" panose="020B0604020202020204" pitchFamily="34" charset="0"/>
            </a:endParaRPr>
          </a:p>
          <a:p>
            <a:r>
              <a:rPr lang="en-GB" b="1" baseline="0" dirty="0" smtClean="0">
                <a:latin typeface="Arial" panose="020B0604020202020204" pitchFamily="34" charset="0"/>
                <a:cs typeface="Arial" panose="020B0604020202020204" pitchFamily="34" charset="0"/>
              </a:rPr>
              <a:t>The National Network aims to address this by raising awareness of the issues and sharing good practice around the country.</a:t>
            </a:r>
            <a:endParaRPr lang="en-GB"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957D308-A544-4B49-9DAB-D363609DBE98}" type="slidenum">
              <a:rPr lang="en-GB" smtClean="0"/>
              <a:t>4</a:t>
            </a:fld>
            <a:endParaRPr lang="en-GB"/>
          </a:p>
        </p:txBody>
      </p:sp>
    </p:spTree>
    <p:extLst>
      <p:ext uri="{BB962C8B-B14F-4D97-AF65-F5344CB8AC3E}">
        <p14:creationId xmlns:p14="http://schemas.microsoft.com/office/powerpoint/2010/main" val="1235277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Staff</a:t>
            </a:r>
            <a:r>
              <a:rPr lang="en-GB" b="1" baseline="0" dirty="0" smtClean="0">
                <a:latin typeface="Arial" panose="020B0604020202020204" pitchFamily="34" charset="0"/>
                <a:cs typeface="Arial" panose="020B0604020202020204" pitchFamily="34" charset="0"/>
              </a:rPr>
              <a:t> are our biggest asset and we need to ensure LGBT ambulance people feels safe and valued at work.</a:t>
            </a:r>
          </a:p>
          <a:p>
            <a:endParaRPr lang="en-GB" b="1"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Although many people don’t see the significance, things still aren’t equal.</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We have seen many examples of staff being bullied or harassed at work, maybe not explicitly, but because cultures are not supportive and institutional homophobia is allowed.</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Many bad behaviours do go unchallenged and we need to make our services understand what this means for LGBT staff.</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In Yorkshire less than 1% of people declared they are LGBT on recruitment forms. If the staff from Yorkshire got together and made a list, we could easily quadruple this if not more!</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So why don’t people acknowledge this? </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Maybe they don’t see the significance. Maybe they are scared to do so. Whatever the reasons, this is a useful gauge of how comfortable people are and we need to challenge this.</a:t>
            </a:r>
          </a:p>
        </p:txBody>
      </p:sp>
      <p:sp>
        <p:nvSpPr>
          <p:cNvPr id="4" name="Slide Number Placeholder 3"/>
          <p:cNvSpPr>
            <a:spLocks noGrp="1"/>
          </p:cNvSpPr>
          <p:nvPr>
            <p:ph type="sldNum" sz="quarter" idx="10"/>
          </p:nvPr>
        </p:nvSpPr>
        <p:spPr/>
        <p:txBody>
          <a:bodyPr/>
          <a:lstStyle/>
          <a:p>
            <a:fld id="{0957D308-A544-4B49-9DAB-D363609DBE98}" type="slidenum">
              <a:rPr lang="en-GB" smtClean="0"/>
              <a:t>5</a:t>
            </a:fld>
            <a:endParaRPr lang="en-GB"/>
          </a:p>
        </p:txBody>
      </p:sp>
    </p:spTree>
    <p:extLst>
      <p:ext uri="{BB962C8B-B14F-4D97-AF65-F5344CB8AC3E}">
        <p14:creationId xmlns:p14="http://schemas.microsoft.com/office/powerpoint/2010/main" val="928987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Finally, are the communities we work in.</a:t>
            </a:r>
            <a:r>
              <a:rPr lang="en-GB" b="1" baseline="0" dirty="0" smtClean="0">
                <a:latin typeface="Arial" panose="020B0604020202020204" pitchFamily="34" charset="0"/>
                <a:cs typeface="Arial" panose="020B0604020202020204" pitchFamily="34" charset="0"/>
              </a:rPr>
              <a:t> Being an LGBT friendly organisation offers many benefits.</a:t>
            </a:r>
          </a:p>
          <a:p>
            <a:endParaRPr lang="en-GB" baseline="0"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We want to recruit</a:t>
            </a:r>
            <a:r>
              <a:rPr lang="en-GB" baseline="0" dirty="0" smtClean="0">
                <a:latin typeface="Arial" panose="020B0604020202020204" pitchFamily="34" charset="0"/>
                <a:cs typeface="Arial" panose="020B0604020202020204" pitchFamily="34" charset="0"/>
              </a:rPr>
              <a:t> great people to work in our services, and this includes LGBT people. The power of being visible will change the way people see us as potential employers.</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We have all seen the photographs from various Pride events and everyone having fun representing their services.</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Don’t underestimate the power of us being there. At the ones I have attended in Yorkshire I have had so many conversations with young people who aspire to Paramedics and Patient Transport Assistants. I hope some of those conversations have lead to people applying and being recruited into the service. </a:t>
            </a:r>
          </a:p>
        </p:txBody>
      </p:sp>
      <p:sp>
        <p:nvSpPr>
          <p:cNvPr id="4" name="Slide Number Placeholder 3"/>
          <p:cNvSpPr>
            <a:spLocks noGrp="1"/>
          </p:cNvSpPr>
          <p:nvPr>
            <p:ph type="sldNum" sz="quarter" idx="10"/>
          </p:nvPr>
        </p:nvSpPr>
        <p:spPr/>
        <p:txBody>
          <a:bodyPr/>
          <a:lstStyle/>
          <a:p>
            <a:fld id="{0957D308-A544-4B49-9DAB-D363609DBE98}" type="slidenum">
              <a:rPr lang="en-GB" smtClean="0"/>
              <a:t>6</a:t>
            </a:fld>
            <a:endParaRPr lang="en-GB"/>
          </a:p>
        </p:txBody>
      </p:sp>
    </p:spTree>
    <p:extLst>
      <p:ext uri="{BB962C8B-B14F-4D97-AF65-F5344CB8AC3E}">
        <p14:creationId xmlns:p14="http://schemas.microsoft.com/office/powerpoint/2010/main" val="1585583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[Kirsten]</a:t>
            </a:r>
            <a:r>
              <a:rPr lang="en-GB" b="1" baseline="0" dirty="0" smtClean="0">
                <a:latin typeface="Arial" panose="020B0604020202020204" pitchFamily="34" charset="0"/>
                <a:cs typeface="Arial" panose="020B0604020202020204" pitchFamily="34" charset="0"/>
              </a:rPr>
              <a:t> </a:t>
            </a:r>
            <a:r>
              <a:rPr lang="en-GB" b="1" dirty="0" smtClean="0">
                <a:latin typeface="Arial" panose="020B0604020202020204" pitchFamily="34" charset="0"/>
                <a:cs typeface="Arial" panose="020B0604020202020204" pitchFamily="34" charset="0"/>
              </a:rPr>
              <a:t>Over the last</a:t>
            </a:r>
            <a:r>
              <a:rPr lang="en-GB" b="1" baseline="0" dirty="0" smtClean="0">
                <a:latin typeface="Arial" panose="020B0604020202020204" pitchFamily="34" charset="0"/>
                <a:cs typeface="Arial" panose="020B0604020202020204" pitchFamily="34" charset="0"/>
              </a:rPr>
              <a:t> year lots has happened.</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As Alistair mentioned, we have seen the different events happening round the country. More people are now crossing the boundaries to celebrate </a:t>
            </a:r>
            <a:r>
              <a:rPr lang="en-GB" b="1" baseline="0" dirty="0" smtClean="0">
                <a:latin typeface="Arial" panose="020B0604020202020204" pitchFamily="34" charset="0"/>
                <a:cs typeface="Arial" panose="020B0604020202020204" pitchFamily="34" charset="0"/>
              </a:rPr>
              <a:t>Prides around the country </a:t>
            </a:r>
            <a:r>
              <a:rPr lang="en-GB" b="0" baseline="0" dirty="0" smtClean="0">
                <a:latin typeface="Arial" panose="020B0604020202020204" pitchFamily="34" charset="0"/>
                <a:cs typeface="Arial" panose="020B0604020202020204" pitchFamily="34" charset="0"/>
              </a:rPr>
              <a:t>with colleagues from other ambulance services</a:t>
            </a:r>
            <a:r>
              <a:rPr lang="en-GB" baseline="0" dirty="0" smtClean="0">
                <a:latin typeface="Arial" panose="020B0604020202020204" pitchFamily="34" charset="0"/>
                <a:cs typeface="Arial" panose="020B0604020202020204" pitchFamily="34" charset="0"/>
              </a:rPr>
              <a:t>.</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Earlier this year [month?] South Central Ambulance Service celebrated </a:t>
            </a:r>
            <a:r>
              <a:rPr lang="en-GB" b="1" baseline="0" dirty="0" smtClean="0">
                <a:latin typeface="Arial" panose="020B0604020202020204" pitchFamily="34" charset="0"/>
                <a:cs typeface="Arial" panose="020B0604020202020204" pitchFamily="34" charset="0"/>
              </a:rPr>
              <a:t>IDAHO Day </a:t>
            </a:r>
            <a:r>
              <a:rPr lang="en-GB" baseline="0" dirty="0" smtClean="0">
                <a:latin typeface="Arial" panose="020B0604020202020204" pitchFamily="34" charset="0"/>
                <a:cs typeface="Arial" panose="020B0604020202020204" pitchFamily="34" charset="0"/>
              </a:rPr>
              <a:t>by encouraging staff to wear rainbow show laces. This is something we would like to encourage nationally next year!</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On top of this the </a:t>
            </a:r>
            <a:r>
              <a:rPr lang="en-GB" b="1" baseline="0" dirty="0" smtClean="0">
                <a:latin typeface="Arial" panose="020B0604020202020204" pitchFamily="34" charset="0"/>
                <a:cs typeface="Arial" panose="020B0604020202020204" pitchFamily="34" charset="0"/>
              </a:rPr>
              <a:t>National Network has met three times </a:t>
            </a:r>
            <a:r>
              <a:rPr lang="en-GB" baseline="0" dirty="0" smtClean="0">
                <a:latin typeface="Arial" panose="020B0604020202020204" pitchFamily="34" charset="0"/>
                <a:cs typeface="Arial" panose="020B0604020202020204" pitchFamily="34" charset="0"/>
              </a:rPr>
              <a:t>and held three very productive meetings.</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Several </a:t>
            </a:r>
            <a:r>
              <a:rPr lang="en-GB" b="1" baseline="0" dirty="0" smtClean="0">
                <a:latin typeface="Arial" panose="020B0604020202020204" pitchFamily="34" charset="0"/>
                <a:cs typeface="Arial" panose="020B0604020202020204" pitchFamily="34" charset="0"/>
              </a:rPr>
              <a:t>smaller ‘task and finish’ groups </a:t>
            </a:r>
            <a:r>
              <a:rPr lang="en-GB" baseline="0" dirty="0" smtClean="0">
                <a:latin typeface="Arial" panose="020B0604020202020204" pitchFamily="34" charset="0"/>
                <a:cs typeface="Arial" panose="020B0604020202020204" pitchFamily="34" charset="0"/>
              </a:rPr>
              <a:t>have met to develop the priority areas. One group has worked on trans* guidance, one on developing the brand and identity, and another organised today’s conference.</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957D308-A544-4B49-9DAB-D363609DBE98}" type="slidenum">
              <a:rPr lang="en-GB" smtClean="0"/>
              <a:t>7</a:t>
            </a:fld>
            <a:endParaRPr lang="en-GB"/>
          </a:p>
        </p:txBody>
      </p:sp>
    </p:spTree>
    <p:extLst>
      <p:ext uri="{BB962C8B-B14F-4D97-AF65-F5344CB8AC3E}">
        <p14:creationId xmlns:p14="http://schemas.microsoft.com/office/powerpoint/2010/main" val="1542091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In</a:t>
            </a:r>
            <a:r>
              <a:rPr lang="en-GB" b="1" baseline="0" dirty="0" smtClean="0">
                <a:latin typeface="Arial" panose="020B0604020202020204" pitchFamily="34" charset="0"/>
                <a:cs typeface="Arial" panose="020B0604020202020204" pitchFamily="34" charset="0"/>
              </a:rPr>
              <a:t> the first meeting we established four priority areas to work on.</a:t>
            </a:r>
          </a:p>
          <a:p>
            <a:endParaRPr lang="en-GB" b="1"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Hopefully you have all seen, and like, the </a:t>
            </a:r>
            <a:r>
              <a:rPr lang="en-GB" b="1" baseline="0" dirty="0" smtClean="0">
                <a:latin typeface="Arial" panose="020B0604020202020204" pitchFamily="34" charset="0"/>
                <a:cs typeface="Arial" panose="020B0604020202020204" pitchFamily="34" charset="0"/>
              </a:rPr>
              <a:t>new identity</a:t>
            </a:r>
            <a:r>
              <a:rPr lang="en-GB" b="0" baseline="0" dirty="0" smtClean="0">
                <a:latin typeface="Arial" panose="020B0604020202020204" pitchFamily="34" charset="0"/>
                <a:cs typeface="Arial" panose="020B0604020202020204" pitchFamily="34" charset="0"/>
              </a:rPr>
              <a:t>. It is shamelessly brash and has been created to get noticed. We hope you like it and you’ll certainly see more of this in the coming months.</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In the background we have been </a:t>
            </a:r>
            <a:r>
              <a:rPr lang="en-GB" b="1" baseline="0" dirty="0" smtClean="0">
                <a:latin typeface="Arial" panose="020B0604020202020204" pitchFamily="34" charset="0"/>
                <a:cs typeface="Arial" panose="020B0604020202020204" pitchFamily="34" charset="0"/>
              </a:rPr>
              <a:t>rallying support from each Trust </a:t>
            </a:r>
            <a:r>
              <a:rPr lang="en-GB" b="0" baseline="0" dirty="0" smtClean="0">
                <a:latin typeface="Arial" panose="020B0604020202020204" pitchFamily="34" charset="0"/>
                <a:cs typeface="Arial" panose="020B0604020202020204" pitchFamily="34" charset="0"/>
              </a:rPr>
              <a:t>to provide support for people’s involvement in the working groups, and also financial support to make the National Network sustainable.</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If you hadn’t noticed, funding in the NHS is a little tight at the moment! That is why we have to be very clear about the purpose of the Network and what benefits it will bring, so we have a strong case for support.</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Most people will probably feel comfortable with ‘LGB’, but how many people feel informed and equipped enough to </a:t>
            </a:r>
            <a:r>
              <a:rPr lang="en-GB" b="1" baseline="0" dirty="0" smtClean="0">
                <a:latin typeface="Arial" panose="020B0604020202020204" pitchFamily="34" charset="0"/>
                <a:cs typeface="Arial" panose="020B0604020202020204" pitchFamily="34" charset="0"/>
              </a:rPr>
              <a:t>support the ‘T’</a:t>
            </a:r>
            <a:r>
              <a:rPr lang="en-GB" b="0" baseline="0" dirty="0" smtClean="0">
                <a:latin typeface="Arial" panose="020B0604020202020204" pitchFamily="34" charset="0"/>
                <a:cs typeface="Arial" panose="020B0604020202020204" pitchFamily="34" charset="0"/>
              </a:rPr>
              <a:t>?</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We recognised early on that if the T is included – and we are delighted it is – that we needed to collect guidance, policy and good practice and inform ourselves.</a:t>
            </a:r>
          </a:p>
          <a:p>
            <a:endParaRPr lang="en-GB" b="0" baseline="0" dirty="0" smtClean="0">
              <a:latin typeface="Arial" panose="020B0604020202020204" pitchFamily="34" charset="0"/>
              <a:cs typeface="Arial" panose="020B0604020202020204" pitchFamily="34" charset="0"/>
            </a:endParaRPr>
          </a:p>
          <a:p>
            <a:r>
              <a:rPr lang="en-GB" b="0" baseline="0" dirty="0" smtClean="0">
                <a:latin typeface="Arial" panose="020B0604020202020204" pitchFamily="34" charset="0"/>
                <a:cs typeface="Arial" panose="020B0604020202020204" pitchFamily="34" charset="0"/>
              </a:rPr>
              <a:t>Finally, we wanted a </a:t>
            </a:r>
            <a:r>
              <a:rPr lang="en-GB" b="1" baseline="0" dirty="0" smtClean="0">
                <a:latin typeface="Arial" panose="020B0604020202020204" pitchFamily="34" charset="0"/>
                <a:cs typeface="Arial" panose="020B0604020202020204" pitchFamily="34" charset="0"/>
              </a:rPr>
              <a:t>National Conference</a:t>
            </a:r>
            <a:r>
              <a:rPr lang="en-GB" b="0" baseline="0" dirty="0" smtClean="0">
                <a:latin typeface="Arial" panose="020B0604020202020204" pitchFamily="34" charset="0"/>
                <a:cs typeface="Arial" panose="020B0604020202020204" pitchFamily="34" charset="0"/>
              </a:rPr>
              <a:t>… and you’re all here so we must have got that one right!</a:t>
            </a:r>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957D308-A544-4B49-9DAB-D363609DBE98}" type="slidenum">
              <a:rPr lang="en-GB" smtClean="0"/>
              <a:t>8</a:t>
            </a:fld>
            <a:endParaRPr lang="en-GB"/>
          </a:p>
        </p:txBody>
      </p:sp>
    </p:spTree>
    <p:extLst>
      <p:ext uri="{BB962C8B-B14F-4D97-AF65-F5344CB8AC3E}">
        <p14:creationId xmlns:p14="http://schemas.microsoft.com/office/powerpoint/2010/main" val="2000231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Creating</a:t>
            </a:r>
            <a:r>
              <a:rPr lang="en-GB" baseline="0" dirty="0" smtClean="0">
                <a:latin typeface="Arial" panose="020B0604020202020204" pitchFamily="34" charset="0"/>
                <a:cs typeface="Arial" panose="020B0604020202020204" pitchFamily="34" charset="0"/>
              </a:rPr>
              <a:t> the identity is a little more complex than you may think.</a:t>
            </a:r>
          </a:p>
          <a:p>
            <a:endParaRPr lang="en-GB" baseline="0" dirty="0" smtClean="0">
              <a:latin typeface="Arial" panose="020B0604020202020204" pitchFamily="34" charset="0"/>
              <a:cs typeface="Arial" panose="020B0604020202020204" pitchFamily="34" charset="0"/>
            </a:endParaRPr>
          </a:p>
          <a:p>
            <a:r>
              <a:rPr lang="en-GB" b="1" baseline="0" dirty="0" smtClean="0">
                <a:latin typeface="Arial" panose="020B0604020202020204" pitchFamily="34" charset="0"/>
                <a:cs typeface="Arial" panose="020B0604020202020204" pitchFamily="34" charset="0"/>
              </a:rPr>
              <a:t>Even choosing a name presented a lot of debate</a:t>
            </a:r>
            <a:r>
              <a:rPr lang="en-GB" baseline="0" dirty="0" smtClean="0">
                <a:latin typeface="Arial" panose="020B0604020202020204" pitchFamily="34" charset="0"/>
                <a:cs typeface="Arial" panose="020B0604020202020204" pitchFamily="34" charset="0"/>
              </a:rPr>
              <a:t>, but thanks to a poll and good response from people across the country, we have unanimously chosen National Ambulance LGBT Network as the name.</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We think it’s a great name too. Not only is a body in its own right, but brings together the regional LGBT Networks from each partner Trust.</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We have a </a:t>
            </a:r>
            <a:r>
              <a:rPr lang="en-GB" b="1" baseline="0" dirty="0" smtClean="0">
                <a:latin typeface="Arial" panose="020B0604020202020204" pitchFamily="34" charset="0"/>
                <a:cs typeface="Arial" panose="020B0604020202020204" pitchFamily="34" charset="0"/>
              </a:rPr>
              <a:t>Terms of Reference</a:t>
            </a:r>
            <a:r>
              <a:rPr lang="en-GB" baseline="0" dirty="0" smtClean="0">
                <a:latin typeface="Arial" panose="020B0604020202020204" pitchFamily="34" charset="0"/>
                <a:cs typeface="Arial" panose="020B0604020202020204" pitchFamily="34" charset="0"/>
              </a:rPr>
              <a:t> and reporting lines. It’s maybe not something you would consider, but we are supported by the National Ambulance Diversity Forum and have links to the Ambulance Chief Executives Group.</a:t>
            </a:r>
          </a:p>
          <a:p>
            <a:endParaRPr lang="en-GB" baseline="0" dirty="0" smtClean="0">
              <a:latin typeface="Arial" panose="020B0604020202020204" pitchFamily="34" charset="0"/>
              <a:cs typeface="Arial" panose="020B0604020202020204" pitchFamily="34" charset="0"/>
            </a:endParaRPr>
          </a:p>
          <a:p>
            <a:r>
              <a:rPr lang="en-GB" b="1" baseline="0" dirty="0" smtClean="0">
                <a:latin typeface="Arial" panose="020B0604020202020204" pitchFamily="34" charset="0"/>
                <a:cs typeface="Arial" panose="020B0604020202020204" pitchFamily="34" charset="0"/>
              </a:rPr>
              <a:t>We also have a symbol </a:t>
            </a:r>
            <a:r>
              <a:rPr lang="en-GB" baseline="0" dirty="0" smtClean="0">
                <a:latin typeface="Arial" panose="020B0604020202020204" pitchFamily="34" charset="0"/>
                <a:cs typeface="Arial" panose="020B0604020202020204" pitchFamily="34" charset="0"/>
              </a:rPr>
              <a:t>and the ‘rainbow star-of-life’ was chosen for its simplicity and effectiveness. It combined the symbol of pre-hospital emergency care with the LGBT symbol of identity.</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957D308-A544-4B49-9DAB-D363609DBE98}" type="slidenum">
              <a:rPr lang="en-GB" smtClean="0"/>
              <a:t>9</a:t>
            </a:fld>
            <a:endParaRPr lang="en-GB"/>
          </a:p>
        </p:txBody>
      </p:sp>
    </p:spTree>
    <p:extLst>
      <p:ext uri="{BB962C8B-B14F-4D97-AF65-F5344CB8AC3E}">
        <p14:creationId xmlns:p14="http://schemas.microsoft.com/office/powerpoint/2010/main" val="28270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329036B-39AC-4A47-9941-F76F981AB62D}" type="datetime1">
              <a:rPr lang="en-GB" smtClean="0"/>
              <a:t>21/06/2017</a:t>
            </a:fld>
            <a:endParaRPr lang="en-GB"/>
          </a:p>
        </p:txBody>
      </p:sp>
      <p:sp>
        <p:nvSpPr>
          <p:cNvPr id="5" name="Footer Placeholder 4"/>
          <p:cNvSpPr>
            <a:spLocks noGrp="1"/>
          </p:cNvSpPr>
          <p:nvPr>
            <p:ph type="ftr" sz="quarter" idx="11"/>
          </p:nvPr>
        </p:nvSpPr>
        <p:spPr/>
        <p:txBody>
          <a:bodyPr/>
          <a:lstStyle/>
          <a:p>
            <a:r>
              <a:rPr lang="en-GB" smtClean="0"/>
              <a:t>PROTECT - Commercial</a:t>
            </a:r>
            <a:endParaRPr lang="en-GB"/>
          </a:p>
        </p:txBody>
      </p:sp>
      <p:sp>
        <p:nvSpPr>
          <p:cNvPr id="6" name="Slide Number Placeholder 5"/>
          <p:cNvSpPr>
            <a:spLocks noGrp="1"/>
          </p:cNvSpPr>
          <p:nvPr>
            <p:ph type="sldNum" sz="quarter" idx="12"/>
          </p:nvPr>
        </p:nvSpPr>
        <p:spPr/>
        <p:txBody>
          <a:bodyPr/>
          <a:lstStyle/>
          <a:p>
            <a:fld id="{6516D2BF-17B7-4D14-B138-9A56184B0EE0}" type="slidenum">
              <a:rPr lang="en-GB" smtClean="0"/>
              <a:t>‹#›</a:t>
            </a:fld>
            <a:endParaRPr lang="en-GB"/>
          </a:p>
        </p:txBody>
      </p:sp>
    </p:spTree>
    <p:extLst>
      <p:ext uri="{BB962C8B-B14F-4D97-AF65-F5344CB8AC3E}">
        <p14:creationId xmlns:p14="http://schemas.microsoft.com/office/powerpoint/2010/main" val="37871214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403FFE-F7D2-4C81-85E7-319E5AC62102}" type="datetime1">
              <a:rPr lang="en-GB" smtClean="0"/>
              <a:t>21/06/2017</a:t>
            </a:fld>
            <a:endParaRPr lang="en-GB"/>
          </a:p>
        </p:txBody>
      </p:sp>
      <p:sp>
        <p:nvSpPr>
          <p:cNvPr id="5" name="Footer Placeholder 4"/>
          <p:cNvSpPr>
            <a:spLocks noGrp="1"/>
          </p:cNvSpPr>
          <p:nvPr>
            <p:ph type="ftr" sz="quarter" idx="11"/>
          </p:nvPr>
        </p:nvSpPr>
        <p:spPr/>
        <p:txBody>
          <a:bodyPr/>
          <a:lstStyle/>
          <a:p>
            <a:r>
              <a:rPr lang="en-GB" smtClean="0"/>
              <a:t>PROTECT - Commercial</a:t>
            </a:r>
            <a:endParaRPr lang="en-GB"/>
          </a:p>
        </p:txBody>
      </p:sp>
      <p:sp>
        <p:nvSpPr>
          <p:cNvPr id="6" name="Slide Number Placeholder 5"/>
          <p:cNvSpPr>
            <a:spLocks noGrp="1"/>
          </p:cNvSpPr>
          <p:nvPr>
            <p:ph type="sldNum" sz="quarter" idx="12"/>
          </p:nvPr>
        </p:nvSpPr>
        <p:spPr/>
        <p:txBody>
          <a:bodyPr/>
          <a:lstStyle/>
          <a:p>
            <a:fld id="{6516D2BF-17B7-4D14-B138-9A56184B0EE0}" type="slidenum">
              <a:rPr lang="en-GB" smtClean="0"/>
              <a:t>‹#›</a:t>
            </a:fld>
            <a:endParaRPr lang="en-GB"/>
          </a:p>
        </p:txBody>
      </p:sp>
    </p:spTree>
    <p:extLst>
      <p:ext uri="{BB962C8B-B14F-4D97-AF65-F5344CB8AC3E}">
        <p14:creationId xmlns:p14="http://schemas.microsoft.com/office/powerpoint/2010/main" val="347787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BB4BCC-F64C-4639-86ED-0148B76EC524}" type="datetime1">
              <a:rPr lang="en-GB" smtClean="0"/>
              <a:t>21/06/2017</a:t>
            </a:fld>
            <a:endParaRPr lang="en-GB"/>
          </a:p>
        </p:txBody>
      </p:sp>
      <p:sp>
        <p:nvSpPr>
          <p:cNvPr id="5" name="Footer Placeholder 4"/>
          <p:cNvSpPr>
            <a:spLocks noGrp="1"/>
          </p:cNvSpPr>
          <p:nvPr>
            <p:ph type="ftr" sz="quarter" idx="11"/>
          </p:nvPr>
        </p:nvSpPr>
        <p:spPr/>
        <p:txBody>
          <a:bodyPr/>
          <a:lstStyle/>
          <a:p>
            <a:r>
              <a:rPr lang="en-GB" smtClean="0"/>
              <a:t>PROTECT - Commercial</a:t>
            </a:r>
            <a:endParaRPr lang="en-GB"/>
          </a:p>
        </p:txBody>
      </p:sp>
      <p:sp>
        <p:nvSpPr>
          <p:cNvPr id="6" name="Slide Number Placeholder 5"/>
          <p:cNvSpPr>
            <a:spLocks noGrp="1"/>
          </p:cNvSpPr>
          <p:nvPr>
            <p:ph type="sldNum" sz="quarter" idx="12"/>
          </p:nvPr>
        </p:nvSpPr>
        <p:spPr/>
        <p:txBody>
          <a:bodyPr/>
          <a:lstStyle/>
          <a:p>
            <a:fld id="{6516D2BF-17B7-4D14-B138-9A56184B0EE0}" type="slidenum">
              <a:rPr lang="en-GB" smtClean="0"/>
              <a:t>‹#›</a:t>
            </a:fld>
            <a:endParaRPr lang="en-GB"/>
          </a:p>
        </p:txBody>
      </p:sp>
    </p:spTree>
    <p:extLst>
      <p:ext uri="{BB962C8B-B14F-4D97-AF65-F5344CB8AC3E}">
        <p14:creationId xmlns:p14="http://schemas.microsoft.com/office/powerpoint/2010/main" val="80427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A6E33-702B-4B61-B088-52C5FCED62C1}" type="datetime1">
              <a:rPr lang="en-GB" smtClean="0"/>
              <a:t>21/06/2017</a:t>
            </a:fld>
            <a:endParaRPr lang="en-GB"/>
          </a:p>
        </p:txBody>
      </p:sp>
      <p:sp>
        <p:nvSpPr>
          <p:cNvPr id="5" name="Footer Placeholder 4"/>
          <p:cNvSpPr>
            <a:spLocks noGrp="1"/>
          </p:cNvSpPr>
          <p:nvPr>
            <p:ph type="ftr" sz="quarter" idx="11"/>
          </p:nvPr>
        </p:nvSpPr>
        <p:spPr/>
        <p:txBody>
          <a:bodyPr/>
          <a:lstStyle/>
          <a:p>
            <a:r>
              <a:rPr lang="en-GB" smtClean="0"/>
              <a:t>PROTECT - Commercial</a:t>
            </a:r>
            <a:endParaRPr lang="en-GB"/>
          </a:p>
        </p:txBody>
      </p:sp>
      <p:sp>
        <p:nvSpPr>
          <p:cNvPr id="6" name="Slide Number Placeholder 5"/>
          <p:cNvSpPr>
            <a:spLocks noGrp="1"/>
          </p:cNvSpPr>
          <p:nvPr>
            <p:ph type="sldNum" sz="quarter" idx="12"/>
          </p:nvPr>
        </p:nvSpPr>
        <p:spPr/>
        <p:txBody>
          <a:bodyPr/>
          <a:lstStyle/>
          <a:p>
            <a:fld id="{6516D2BF-17B7-4D14-B138-9A56184B0EE0}" type="slidenum">
              <a:rPr lang="en-GB" smtClean="0"/>
              <a:t>‹#›</a:t>
            </a:fld>
            <a:endParaRPr lang="en-GB"/>
          </a:p>
        </p:txBody>
      </p:sp>
    </p:spTree>
    <p:extLst>
      <p:ext uri="{BB962C8B-B14F-4D97-AF65-F5344CB8AC3E}">
        <p14:creationId xmlns:p14="http://schemas.microsoft.com/office/powerpoint/2010/main" val="3779009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43E3EC-7140-412D-9894-7FCC1C143A20}" type="datetime1">
              <a:rPr lang="en-GB" smtClean="0"/>
              <a:t>21/06/2017</a:t>
            </a:fld>
            <a:endParaRPr lang="en-GB"/>
          </a:p>
        </p:txBody>
      </p:sp>
      <p:sp>
        <p:nvSpPr>
          <p:cNvPr id="5" name="Footer Placeholder 4"/>
          <p:cNvSpPr>
            <a:spLocks noGrp="1"/>
          </p:cNvSpPr>
          <p:nvPr>
            <p:ph type="ftr" sz="quarter" idx="11"/>
          </p:nvPr>
        </p:nvSpPr>
        <p:spPr/>
        <p:txBody>
          <a:bodyPr/>
          <a:lstStyle/>
          <a:p>
            <a:r>
              <a:rPr lang="en-GB" smtClean="0"/>
              <a:t>PROTECT - Commercial</a:t>
            </a:r>
            <a:endParaRPr lang="en-GB"/>
          </a:p>
        </p:txBody>
      </p:sp>
      <p:sp>
        <p:nvSpPr>
          <p:cNvPr id="6" name="Slide Number Placeholder 5"/>
          <p:cNvSpPr>
            <a:spLocks noGrp="1"/>
          </p:cNvSpPr>
          <p:nvPr>
            <p:ph type="sldNum" sz="quarter" idx="12"/>
          </p:nvPr>
        </p:nvSpPr>
        <p:spPr/>
        <p:txBody>
          <a:bodyPr/>
          <a:lstStyle/>
          <a:p>
            <a:fld id="{6516D2BF-17B7-4D14-B138-9A56184B0EE0}" type="slidenum">
              <a:rPr lang="en-GB" smtClean="0"/>
              <a:t>‹#›</a:t>
            </a:fld>
            <a:endParaRPr lang="en-GB"/>
          </a:p>
        </p:txBody>
      </p:sp>
    </p:spTree>
    <p:extLst>
      <p:ext uri="{BB962C8B-B14F-4D97-AF65-F5344CB8AC3E}">
        <p14:creationId xmlns:p14="http://schemas.microsoft.com/office/powerpoint/2010/main" val="3214559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47A3A43-28D9-4325-AE6B-BF0603EB1C6C}" type="datetime1">
              <a:rPr lang="en-GB" smtClean="0"/>
              <a:t>21/06/2017</a:t>
            </a:fld>
            <a:endParaRPr lang="en-GB"/>
          </a:p>
        </p:txBody>
      </p:sp>
      <p:sp>
        <p:nvSpPr>
          <p:cNvPr id="6" name="Footer Placeholder 5"/>
          <p:cNvSpPr>
            <a:spLocks noGrp="1"/>
          </p:cNvSpPr>
          <p:nvPr>
            <p:ph type="ftr" sz="quarter" idx="11"/>
          </p:nvPr>
        </p:nvSpPr>
        <p:spPr/>
        <p:txBody>
          <a:bodyPr/>
          <a:lstStyle/>
          <a:p>
            <a:r>
              <a:rPr lang="en-GB" smtClean="0"/>
              <a:t>PROTECT - Commercial</a:t>
            </a:r>
            <a:endParaRPr lang="en-GB"/>
          </a:p>
        </p:txBody>
      </p:sp>
      <p:sp>
        <p:nvSpPr>
          <p:cNvPr id="7" name="Slide Number Placeholder 6"/>
          <p:cNvSpPr>
            <a:spLocks noGrp="1"/>
          </p:cNvSpPr>
          <p:nvPr>
            <p:ph type="sldNum" sz="quarter" idx="12"/>
          </p:nvPr>
        </p:nvSpPr>
        <p:spPr/>
        <p:txBody>
          <a:bodyPr/>
          <a:lstStyle/>
          <a:p>
            <a:fld id="{6516D2BF-17B7-4D14-B138-9A56184B0EE0}" type="slidenum">
              <a:rPr lang="en-GB" smtClean="0"/>
              <a:t>‹#›</a:t>
            </a:fld>
            <a:endParaRPr lang="en-GB"/>
          </a:p>
        </p:txBody>
      </p:sp>
    </p:spTree>
    <p:extLst>
      <p:ext uri="{BB962C8B-B14F-4D97-AF65-F5344CB8AC3E}">
        <p14:creationId xmlns:p14="http://schemas.microsoft.com/office/powerpoint/2010/main" val="3298132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990FC69-76DC-41D2-A851-ED40F281B22F}" type="datetime1">
              <a:rPr lang="en-GB" smtClean="0"/>
              <a:t>21/06/2017</a:t>
            </a:fld>
            <a:endParaRPr lang="en-GB"/>
          </a:p>
        </p:txBody>
      </p:sp>
      <p:sp>
        <p:nvSpPr>
          <p:cNvPr id="8" name="Footer Placeholder 7"/>
          <p:cNvSpPr>
            <a:spLocks noGrp="1"/>
          </p:cNvSpPr>
          <p:nvPr>
            <p:ph type="ftr" sz="quarter" idx="11"/>
          </p:nvPr>
        </p:nvSpPr>
        <p:spPr/>
        <p:txBody>
          <a:bodyPr/>
          <a:lstStyle/>
          <a:p>
            <a:r>
              <a:rPr lang="en-GB" smtClean="0"/>
              <a:t>PROTECT - Commercial</a:t>
            </a:r>
            <a:endParaRPr lang="en-GB"/>
          </a:p>
        </p:txBody>
      </p:sp>
      <p:sp>
        <p:nvSpPr>
          <p:cNvPr id="9" name="Slide Number Placeholder 8"/>
          <p:cNvSpPr>
            <a:spLocks noGrp="1"/>
          </p:cNvSpPr>
          <p:nvPr>
            <p:ph type="sldNum" sz="quarter" idx="12"/>
          </p:nvPr>
        </p:nvSpPr>
        <p:spPr/>
        <p:txBody>
          <a:bodyPr/>
          <a:lstStyle/>
          <a:p>
            <a:fld id="{6516D2BF-17B7-4D14-B138-9A56184B0EE0}" type="slidenum">
              <a:rPr lang="en-GB" smtClean="0"/>
              <a:t>‹#›</a:t>
            </a:fld>
            <a:endParaRPr lang="en-GB"/>
          </a:p>
        </p:txBody>
      </p:sp>
    </p:spTree>
    <p:extLst>
      <p:ext uri="{BB962C8B-B14F-4D97-AF65-F5344CB8AC3E}">
        <p14:creationId xmlns:p14="http://schemas.microsoft.com/office/powerpoint/2010/main" val="3632076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A0C4640-F919-4B07-AF9B-30E7C9ED3C5E}" type="datetime1">
              <a:rPr lang="en-GB" smtClean="0"/>
              <a:t>21/06/2017</a:t>
            </a:fld>
            <a:endParaRPr lang="en-GB"/>
          </a:p>
        </p:txBody>
      </p:sp>
      <p:sp>
        <p:nvSpPr>
          <p:cNvPr id="4" name="Footer Placeholder 3"/>
          <p:cNvSpPr>
            <a:spLocks noGrp="1"/>
          </p:cNvSpPr>
          <p:nvPr>
            <p:ph type="ftr" sz="quarter" idx="11"/>
          </p:nvPr>
        </p:nvSpPr>
        <p:spPr/>
        <p:txBody>
          <a:bodyPr/>
          <a:lstStyle/>
          <a:p>
            <a:r>
              <a:rPr lang="en-GB" smtClean="0"/>
              <a:t>PROTECT - Commercial</a:t>
            </a:r>
            <a:endParaRPr lang="en-GB"/>
          </a:p>
        </p:txBody>
      </p:sp>
      <p:sp>
        <p:nvSpPr>
          <p:cNvPr id="5" name="Slide Number Placeholder 4"/>
          <p:cNvSpPr>
            <a:spLocks noGrp="1"/>
          </p:cNvSpPr>
          <p:nvPr>
            <p:ph type="sldNum" sz="quarter" idx="12"/>
          </p:nvPr>
        </p:nvSpPr>
        <p:spPr/>
        <p:txBody>
          <a:bodyPr/>
          <a:lstStyle/>
          <a:p>
            <a:fld id="{6516D2BF-17B7-4D14-B138-9A56184B0EE0}" type="slidenum">
              <a:rPr lang="en-GB" smtClean="0"/>
              <a:t>‹#›</a:t>
            </a:fld>
            <a:endParaRPr lang="en-GB"/>
          </a:p>
        </p:txBody>
      </p:sp>
    </p:spTree>
    <p:extLst>
      <p:ext uri="{BB962C8B-B14F-4D97-AF65-F5344CB8AC3E}">
        <p14:creationId xmlns:p14="http://schemas.microsoft.com/office/powerpoint/2010/main" val="3802004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988C43-B972-4289-8FC7-426A20EA730A}" type="datetime1">
              <a:rPr lang="en-GB" smtClean="0"/>
              <a:t>21/06/2017</a:t>
            </a:fld>
            <a:endParaRPr lang="en-GB"/>
          </a:p>
        </p:txBody>
      </p:sp>
      <p:sp>
        <p:nvSpPr>
          <p:cNvPr id="3" name="Footer Placeholder 2"/>
          <p:cNvSpPr>
            <a:spLocks noGrp="1"/>
          </p:cNvSpPr>
          <p:nvPr>
            <p:ph type="ftr" sz="quarter" idx="11"/>
          </p:nvPr>
        </p:nvSpPr>
        <p:spPr/>
        <p:txBody>
          <a:bodyPr/>
          <a:lstStyle/>
          <a:p>
            <a:r>
              <a:rPr lang="en-GB" smtClean="0"/>
              <a:t>PROTECT - Commercial</a:t>
            </a:r>
            <a:endParaRPr lang="en-GB"/>
          </a:p>
        </p:txBody>
      </p:sp>
      <p:sp>
        <p:nvSpPr>
          <p:cNvPr id="4" name="Slide Number Placeholder 3"/>
          <p:cNvSpPr>
            <a:spLocks noGrp="1"/>
          </p:cNvSpPr>
          <p:nvPr>
            <p:ph type="sldNum" sz="quarter" idx="12"/>
          </p:nvPr>
        </p:nvSpPr>
        <p:spPr/>
        <p:txBody>
          <a:bodyPr/>
          <a:lstStyle/>
          <a:p>
            <a:fld id="{6516D2BF-17B7-4D14-B138-9A56184B0EE0}" type="slidenum">
              <a:rPr lang="en-GB" smtClean="0"/>
              <a:t>‹#›</a:t>
            </a:fld>
            <a:endParaRPr lang="en-GB"/>
          </a:p>
        </p:txBody>
      </p:sp>
    </p:spTree>
    <p:extLst>
      <p:ext uri="{BB962C8B-B14F-4D97-AF65-F5344CB8AC3E}">
        <p14:creationId xmlns:p14="http://schemas.microsoft.com/office/powerpoint/2010/main" val="245979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F1DA0-E6E7-4FC6-AA44-D58AA2C4953F}" type="datetime1">
              <a:rPr lang="en-GB" smtClean="0"/>
              <a:t>21/06/2017</a:t>
            </a:fld>
            <a:endParaRPr lang="en-GB"/>
          </a:p>
        </p:txBody>
      </p:sp>
      <p:sp>
        <p:nvSpPr>
          <p:cNvPr id="6" name="Footer Placeholder 5"/>
          <p:cNvSpPr>
            <a:spLocks noGrp="1"/>
          </p:cNvSpPr>
          <p:nvPr>
            <p:ph type="ftr" sz="quarter" idx="11"/>
          </p:nvPr>
        </p:nvSpPr>
        <p:spPr/>
        <p:txBody>
          <a:bodyPr/>
          <a:lstStyle/>
          <a:p>
            <a:r>
              <a:rPr lang="en-GB" smtClean="0"/>
              <a:t>PROTECT - Commercial</a:t>
            </a:r>
            <a:endParaRPr lang="en-GB"/>
          </a:p>
        </p:txBody>
      </p:sp>
      <p:sp>
        <p:nvSpPr>
          <p:cNvPr id="7" name="Slide Number Placeholder 6"/>
          <p:cNvSpPr>
            <a:spLocks noGrp="1"/>
          </p:cNvSpPr>
          <p:nvPr>
            <p:ph type="sldNum" sz="quarter" idx="12"/>
          </p:nvPr>
        </p:nvSpPr>
        <p:spPr/>
        <p:txBody>
          <a:bodyPr/>
          <a:lstStyle/>
          <a:p>
            <a:fld id="{6516D2BF-17B7-4D14-B138-9A56184B0EE0}" type="slidenum">
              <a:rPr lang="en-GB" smtClean="0"/>
              <a:t>‹#›</a:t>
            </a:fld>
            <a:endParaRPr lang="en-GB"/>
          </a:p>
        </p:txBody>
      </p:sp>
    </p:spTree>
    <p:extLst>
      <p:ext uri="{BB962C8B-B14F-4D97-AF65-F5344CB8AC3E}">
        <p14:creationId xmlns:p14="http://schemas.microsoft.com/office/powerpoint/2010/main" val="845075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205A82-3AA6-48B6-8DB0-7DB10F0ED382}" type="datetime1">
              <a:rPr lang="en-GB" smtClean="0"/>
              <a:t>21/06/2017</a:t>
            </a:fld>
            <a:endParaRPr lang="en-GB"/>
          </a:p>
        </p:txBody>
      </p:sp>
      <p:sp>
        <p:nvSpPr>
          <p:cNvPr id="6" name="Footer Placeholder 5"/>
          <p:cNvSpPr>
            <a:spLocks noGrp="1"/>
          </p:cNvSpPr>
          <p:nvPr>
            <p:ph type="ftr" sz="quarter" idx="11"/>
          </p:nvPr>
        </p:nvSpPr>
        <p:spPr/>
        <p:txBody>
          <a:bodyPr/>
          <a:lstStyle/>
          <a:p>
            <a:r>
              <a:rPr lang="en-GB" smtClean="0"/>
              <a:t>PROTECT - Commercial</a:t>
            </a:r>
            <a:endParaRPr lang="en-GB"/>
          </a:p>
        </p:txBody>
      </p:sp>
      <p:sp>
        <p:nvSpPr>
          <p:cNvPr id="7" name="Slide Number Placeholder 6"/>
          <p:cNvSpPr>
            <a:spLocks noGrp="1"/>
          </p:cNvSpPr>
          <p:nvPr>
            <p:ph type="sldNum" sz="quarter" idx="12"/>
          </p:nvPr>
        </p:nvSpPr>
        <p:spPr/>
        <p:txBody>
          <a:bodyPr/>
          <a:lstStyle/>
          <a:p>
            <a:fld id="{6516D2BF-17B7-4D14-B138-9A56184B0EE0}" type="slidenum">
              <a:rPr lang="en-GB" smtClean="0"/>
              <a:t>‹#›</a:t>
            </a:fld>
            <a:endParaRPr lang="en-GB"/>
          </a:p>
        </p:txBody>
      </p:sp>
    </p:spTree>
    <p:extLst>
      <p:ext uri="{BB962C8B-B14F-4D97-AF65-F5344CB8AC3E}">
        <p14:creationId xmlns:p14="http://schemas.microsoft.com/office/powerpoint/2010/main" val="3333288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3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7B680-D045-4D62-BD78-68537ED8D5B9}" type="datetime1">
              <a:rPr lang="en-GB" smtClean="0"/>
              <a:t>21/06/2017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PROTECT - Commercial</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6D2BF-17B7-4D14-B138-9A56184B0EE0}" type="slidenum">
              <a:rPr lang="en-GB" smtClean="0"/>
              <a:t>‹#›</a:t>
            </a:fld>
            <a:endParaRPr lang="en-GB"/>
          </a:p>
        </p:txBody>
      </p:sp>
    </p:spTree>
    <p:extLst>
      <p:ext uri="{BB962C8B-B14F-4D97-AF65-F5344CB8AC3E}">
        <p14:creationId xmlns:p14="http://schemas.microsoft.com/office/powerpoint/2010/main" val="3131682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4.png"/><Relationship Id="rId7" Type="http://schemas.openxmlformats.org/officeDocument/2006/relationships/image" Target="../media/image25.png"/><Relationship Id="rId12"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5.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2.gif"/><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g"/><Relationship Id="rId10" Type="http://schemas.openxmlformats.org/officeDocument/2006/relationships/image" Target="../media/image40.jpeg"/><Relationship Id="rId4" Type="http://schemas.openxmlformats.org/officeDocument/2006/relationships/image" Target="../media/image34.png"/><Relationship Id="rId9"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4.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34786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51520" y="481310"/>
            <a:ext cx="4032448" cy="5970865"/>
          </a:xfrm>
          <a:prstGeom prst="rect">
            <a:avLst/>
          </a:prstGeom>
          <a:noFill/>
        </p:spPr>
        <p:txBody>
          <a:bodyPr wrap="square" rtlCol="0">
            <a:spAutoFit/>
          </a:bodyPr>
          <a:lstStyle/>
          <a:p>
            <a:r>
              <a:rPr lang="en-GB"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National</a:t>
            </a:r>
            <a:br>
              <a:rPr lang="en-GB"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Ambulance </a:t>
            </a:r>
          </a:p>
          <a:p>
            <a:r>
              <a:rPr lang="en-GB"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LGBT Network</a:t>
            </a:r>
          </a:p>
          <a:p>
            <a:endParaRPr lang="en-GB" sz="1400" b="1" dirty="0">
              <a:ln>
                <a:solidFill>
                  <a:schemeClr val="bg1">
                    <a:lumMod val="65000"/>
                  </a:schemeClr>
                </a:solidFill>
              </a:ln>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GB" sz="1400" b="1" dirty="0" smtClean="0">
              <a:ln>
                <a:solidFill>
                  <a:schemeClr val="bg1">
                    <a:lumMod val="65000"/>
                  </a:schemeClr>
                </a:solidFill>
              </a:ln>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GB" sz="3200" b="1" dirty="0">
              <a:ln>
                <a:solidFill>
                  <a:schemeClr val="bg1">
                    <a:lumMod val="65000"/>
                  </a:schemeClr>
                </a:solidFill>
              </a:ln>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GB" sz="3200" b="1" dirty="0" smtClean="0">
              <a:ln>
                <a:solidFill>
                  <a:schemeClr val="bg1">
                    <a:lumMod val="65000"/>
                  </a:schemeClr>
                </a:solidFill>
              </a:ln>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GB" sz="3200" b="1" dirty="0">
              <a:ln>
                <a:solidFill>
                  <a:schemeClr val="bg1">
                    <a:lumMod val="65000"/>
                  </a:schemeClr>
                </a:solidFill>
              </a:ln>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GB" sz="3200" b="1" dirty="0" smtClean="0">
              <a:ln>
                <a:solidFill>
                  <a:schemeClr val="bg1">
                    <a:lumMod val="65000"/>
                  </a:schemeClr>
                </a:solidFill>
              </a:ln>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GB" sz="1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GB" sz="1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GB" sz="4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GB" sz="1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Supporting Lesbian, Gay, </a:t>
            </a:r>
          </a:p>
          <a:p>
            <a:r>
              <a:rPr lang="en-GB" sz="1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Bisexual, Trans* staff, patients </a:t>
            </a:r>
          </a:p>
          <a:p>
            <a:r>
              <a:rPr lang="en-GB"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en-GB" sz="1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nd communities</a:t>
            </a:r>
          </a:p>
          <a:p>
            <a:endParaRPr lang="en-GB"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GB" sz="1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partnership of UK Ambulance </a:t>
            </a:r>
          </a:p>
          <a:p>
            <a:r>
              <a:rPr lang="en-GB" sz="14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Services</a:t>
            </a:r>
            <a:endParaRPr lang="en-GB"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p:cNvSpPr/>
          <p:nvPr/>
        </p:nvSpPr>
        <p:spPr>
          <a:xfrm>
            <a:off x="3779912" y="424457"/>
            <a:ext cx="4032448" cy="2585323"/>
          </a:xfrm>
          <a:prstGeom prst="rect">
            <a:avLst/>
          </a:prstGeom>
          <a:ln>
            <a:noFill/>
          </a:ln>
        </p:spPr>
        <p:txBody>
          <a:bodyPr wrap="square">
            <a:spAutoFit/>
          </a:bodyPr>
          <a:lstStyle/>
          <a:p>
            <a:r>
              <a:rPr lang="en-US" sz="5400" b="1" dirty="0" smtClean="0">
                <a:ln w="15875" cmpd="sng">
                  <a:noFill/>
                  <a:prstDash val="solid"/>
                </a:ln>
                <a:solidFill>
                  <a:srgbClr val="0070C0"/>
                </a:solidFill>
                <a:latin typeface="Arial" panose="020B0604020202020204" pitchFamily="34" charset="0"/>
                <a:cs typeface="Arial" panose="020B0604020202020204" pitchFamily="34" charset="0"/>
              </a:rPr>
              <a:t>The</a:t>
            </a:r>
            <a:r>
              <a:rPr lang="en-US" sz="5400" b="1" dirty="0" smtClean="0">
                <a:ln w="15875" cmpd="sng">
                  <a:solidFill>
                    <a:schemeClr val="tx1"/>
                  </a:solidFill>
                  <a:prstDash val="solid"/>
                </a:ln>
                <a:solidFill>
                  <a:srgbClr val="0070C0"/>
                </a:solidFill>
                <a:latin typeface="Arial" panose="020B0604020202020204" pitchFamily="34" charset="0"/>
                <a:cs typeface="Arial" panose="020B0604020202020204" pitchFamily="34" charset="0"/>
              </a:rPr>
              <a:t> </a:t>
            </a:r>
            <a:r>
              <a:rPr lang="en-US" sz="5400" b="1" dirty="0" smtClean="0">
                <a:ln w="15875" cmpd="sng">
                  <a:noFill/>
                  <a:prstDash val="solid"/>
                </a:ln>
                <a:solidFill>
                  <a:srgbClr val="0070C0"/>
                </a:solidFill>
                <a:latin typeface="Arial" panose="020B0604020202020204" pitchFamily="34" charset="0"/>
                <a:cs typeface="Arial" panose="020B0604020202020204" pitchFamily="34" charset="0"/>
              </a:rPr>
              <a:t>First National Conference</a:t>
            </a:r>
            <a:endParaRPr lang="en-US" sz="5400" b="1" dirty="0">
              <a:ln w="15875" cmpd="sng">
                <a:noFill/>
                <a:prstDash val="solid"/>
              </a:ln>
              <a:solidFill>
                <a:srgbClr val="0070C0"/>
              </a:solidFill>
              <a:latin typeface="Arial" panose="020B0604020202020204" pitchFamily="34" charset="0"/>
              <a:cs typeface="Arial" panose="020B0604020202020204" pitchFamily="34" charset="0"/>
            </a:endParaRPr>
          </a:p>
        </p:txBody>
      </p:sp>
      <p:sp>
        <p:nvSpPr>
          <p:cNvPr id="5" name="TextBox 4"/>
          <p:cNvSpPr txBox="1"/>
          <p:nvPr/>
        </p:nvSpPr>
        <p:spPr>
          <a:xfrm>
            <a:off x="3881403" y="5537025"/>
            <a:ext cx="4994145" cy="861774"/>
          </a:xfrm>
          <a:prstGeom prst="rect">
            <a:avLst/>
          </a:prstGeom>
          <a:noFill/>
        </p:spPr>
        <p:txBody>
          <a:bodyPr wrap="square" rtlCol="0">
            <a:spAutoFit/>
          </a:bodyPr>
          <a:lstStyle/>
          <a:p>
            <a:r>
              <a:rPr lang="en-GB" b="1" dirty="0" smtClean="0">
                <a:solidFill>
                  <a:srgbClr val="0070C0"/>
                </a:solidFill>
                <a:latin typeface="Arial" panose="020B0604020202020204" pitchFamily="34" charset="0"/>
                <a:cs typeface="Arial" panose="020B0604020202020204" pitchFamily="34" charset="0"/>
              </a:rPr>
              <a:t>Alistair Gunn and Kirsten Willis</a:t>
            </a:r>
          </a:p>
          <a:p>
            <a:r>
              <a:rPr lang="en-GB" sz="1600" b="1" dirty="0" smtClean="0">
                <a:solidFill>
                  <a:srgbClr val="0070C0"/>
                </a:solidFill>
                <a:latin typeface="Arial" panose="020B0604020202020204" pitchFamily="34" charset="0"/>
                <a:cs typeface="Arial" panose="020B0604020202020204" pitchFamily="34" charset="0"/>
              </a:rPr>
              <a:t>Co-Chairs, National Ambulance LGBT Network</a:t>
            </a:r>
          </a:p>
          <a:p>
            <a:r>
              <a:rPr lang="en-GB" sz="1600" b="1" dirty="0" smtClean="0">
                <a:solidFill>
                  <a:srgbClr val="0070C0"/>
                </a:solidFill>
                <a:latin typeface="Arial" panose="020B0604020202020204" pitchFamily="34" charset="0"/>
                <a:cs typeface="Arial" panose="020B0604020202020204" pitchFamily="34" charset="0"/>
              </a:rPr>
              <a:t>5 August 2016</a:t>
            </a:r>
            <a:endParaRPr lang="en-GB" sz="1600" b="1" dirty="0">
              <a:solidFill>
                <a:srgbClr val="0070C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294" t="2932" r="2271" b="4074"/>
          <a:stretch/>
        </p:blipFill>
        <p:spPr>
          <a:xfrm rot="300000">
            <a:off x="6273359" y="3561088"/>
            <a:ext cx="2305527" cy="1525816"/>
          </a:xfrm>
          <a:prstGeom prst="rect">
            <a:avLst/>
          </a:prstGeom>
          <a:ln w="12700">
            <a:solidFill>
              <a:schemeClr val="tx1"/>
            </a:solidFill>
          </a:ln>
          <a:effectLst>
            <a:outerShdw blurRad="50800" dist="76200" dir="2700000" algn="tl" rotWithShape="0">
              <a:prstClr val="black">
                <a:alpha val="40000"/>
              </a:prstClr>
            </a:outerShdw>
          </a:effec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894" t="3031" r="2075" b="2652"/>
          <a:stretch/>
        </p:blipFill>
        <p:spPr>
          <a:xfrm rot="21300000">
            <a:off x="3943538" y="3359146"/>
            <a:ext cx="2333180" cy="1527699"/>
          </a:xfrm>
          <a:prstGeom prst="rect">
            <a:avLst/>
          </a:prstGeom>
          <a:ln w="12700">
            <a:solidFill>
              <a:srgbClr val="000000"/>
            </a:solidFill>
          </a:ln>
          <a:effectLst>
            <a:outerShdw blurRad="50800" dist="76200" dir="2700000" algn="tl" rotWithShape="0">
              <a:prstClr val="black">
                <a:alpha val="40000"/>
              </a:prst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2182679"/>
            <a:ext cx="2448272" cy="2444255"/>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2785210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195"/>
            <a:ext cx="9144000" cy="878759"/>
          </a:xfrm>
          <a:prstGeom prst="rect">
            <a:avLst/>
          </a:prstGeom>
        </p:spPr>
      </p:pic>
      <p:sp>
        <p:nvSpPr>
          <p:cNvPr id="9" name="Rectangle 8"/>
          <p:cNvSpPr/>
          <p:nvPr/>
        </p:nvSpPr>
        <p:spPr>
          <a:xfrm>
            <a:off x="0" y="-6420"/>
            <a:ext cx="9144000" cy="771124"/>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79512" y="86755"/>
            <a:ext cx="6840760" cy="584775"/>
          </a:xfrm>
          <a:prstGeom prst="rect">
            <a:avLst/>
          </a:prstGeom>
          <a:noFill/>
        </p:spPr>
        <p:txBody>
          <a:bodyPr wrap="square" rtlCol="0">
            <a:spAutoFit/>
          </a:bodyPr>
          <a:lstStyle/>
          <a:p>
            <a:r>
              <a:rPr lang="en-GB" sz="3200" b="1" dirty="0" smtClean="0">
                <a:solidFill>
                  <a:schemeClr val="bg1"/>
                </a:solidFill>
                <a:latin typeface="Arial" panose="020B0604020202020204" pitchFamily="34" charset="0"/>
                <a:cs typeface="Arial" panose="020B0604020202020204" pitchFamily="34" charset="0"/>
              </a:rPr>
              <a:t>Supporting the ‘T’</a:t>
            </a:r>
            <a:endParaRPr lang="en-GB" sz="3200" b="1" dirty="0">
              <a:solidFill>
                <a:schemeClr val="bg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1956" y="116632"/>
            <a:ext cx="1332173" cy="1332173"/>
          </a:xfrm>
          <a:prstGeom prst="rect">
            <a:avLst/>
          </a:prstGeom>
        </p:spPr>
      </p:pic>
      <p:sp>
        <p:nvSpPr>
          <p:cNvPr id="6" name="Rounded Rectangle 5"/>
          <p:cNvSpPr/>
          <p:nvPr/>
        </p:nvSpPr>
        <p:spPr>
          <a:xfrm>
            <a:off x="5184445" y="3565008"/>
            <a:ext cx="3448023" cy="2236144"/>
          </a:xfrm>
          <a:prstGeom prst="roundRect">
            <a:avLst>
              <a:gd name="adj" fmla="val 9953"/>
            </a:avLst>
          </a:prstGeom>
          <a:solidFill>
            <a:srgbClr val="FF0066"/>
          </a:solidFill>
          <a:ln w="22225">
            <a:solidFill>
              <a:schemeClr val="bg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364088" y="3573016"/>
            <a:ext cx="3168352" cy="769441"/>
          </a:xfrm>
          <a:prstGeom prst="rect">
            <a:avLst/>
          </a:prstGeom>
          <a:noFill/>
        </p:spPr>
        <p:txBody>
          <a:bodyPr wrap="square" lIns="91440" tIns="45720" rIns="91440" bIns="45720">
            <a:spAutoFit/>
          </a:bodyPr>
          <a:lstStyle/>
          <a:p>
            <a:r>
              <a:rPr lang="en-US" sz="4400" b="1" dirty="0" smtClean="0">
                <a:ln w="15875" cmpd="sng">
                  <a:solidFill>
                    <a:schemeClr val="tx1"/>
                  </a:solidFill>
                  <a:prstDash val="solid"/>
                </a:ln>
                <a:solidFill>
                  <a:schemeClr val="bg1"/>
                </a:solidFill>
                <a:latin typeface="Arial" panose="020B0604020202020204" pitchFamily="34" charset="0"/>
                <a:cs typeface="Arial" panose="020B0604020202020204" pitchFamily="34" charset="0"/>
              </a:rPr>
              <a:t> LGB</a:t>
            </a:r>
            <a:endParaRPr lang="en-US" sz="4400" b="1" cap="none" spc="0" dirty="0">
              <a:ln w="15875" cmpd="sng">
                <a:solidFill>
                  <a:schemeClr val="tx1"/>
                </a:solidFill>
                <a:prstDash val="solid"/>
              </a:ln>
              <a:solidFill>
                <a:schemeClr val="bg1"/>
              </a:solidFill>
              <a:effectLst/>
              <a:latin typeface="Arial" panose="020B0604020202020204" pitchFamily="34" charset="0"/>
              <a:cs typeface="Arial" panose="020B0604020202020204" pitchFamily="34" charset="0"/>
            </a:endParaRPr>
          </a:p>
        </p:txBody>
      </p:sp>
      <p:sp>
        <p:nvSpPr>
          <p:cNvPr id="10" name="Rectangle 9"/>
          <p:cNvSpPr/>
          <p:nvPr/>
        </p:nvSpPr>
        <p:spPr>
          <a:xfrm>
            <a:off x="5724128" y="4966940"/>
            <a:ext cx="1917828" cy="769441"/>
          </a:xfrm>
          <a:prstGeom prst="rect">
            <a:avLst/>
          </a:prstGeom>
          <a:noFill/>
        </p:spPr>
        <p:txBody>
          <a:bodyPr wrap="square" lIns="91440" tIns="45720" rIns="91440" bIns="45720">
            <a:spAutoFit/>
          </a:bodyPr>
          <a:lstStyle/>
          <a:p>
            <a:pPr algn="ctr"/>
            <a:r>
              <a:rPr lang="en-US" sz="4400" b="1" dirty="0" smtClean="0">
                <a:ln w="15875" cmpd="sng">
                  <a:solidFill>
                    <a:schemeClr val="tx1"/>
                  </a:solidFill>
                  <a:prstDash val="solid"/>
                </a:ln>
                <a:solidFill>
                  <a:schemeClr val="bg1"/>
                </a:solidFill>
                <a:latin typeface="Arial" panose="020B0604020202020204" pitchFamily="34" charset="0"/>
                <a:cs typeface="Arial" panose="020B0604020202020204" pitchFamily="34" charset="0"/>
              </a:rPr>
              <a:t>LGB</a:t>
            </a:r>
            <a:r>
              <a:rPr lang="en-US" sz="4400" b="1" dirty="0" smtClean="0">
                <a:ln w="15875" cmpd="sng">
                  <a:solidFill>
                    <a:schemeClr val="tx1"/>
                  </a:solidFill>
                  <a:prstDash val="solid"/>
                </a:ln>
                <a:solidFill>
                  <a:srgbClr val="00B0F0"/>
                </a:solidFill>
                <a:latin typeface="Arial" panose="020B0604020202020204" pitchFamily="34" charset="0"/>
                <a:cs typeface="Arial" panose="020B0604020202020204" pitchFamily="34" charset="0"/>
              </a:rPr>
              <a:t>T</a:t>
            </a:r>
            <a:endParaRPr lang="en-US" sz="4400" b="1" cap="none" spc="0" dirty="0">
              <a:ln w="15875" cmpd="sng">
                <a:solidFill>
                  <a:schemeClr val="tx1"/>
                </a:solidFill>
                <a:prstDash val="solid"/>
              </a:ln>
              <a:solidFill>
                <a:srgbClr val="00B0F0"/>
              </a:solidFill>
              <a:effectLst/>
              <a:latin typeface="Arial" panose="020B0604020202020204" pitchFamily="34" charset="0"/>
              <a:cs typeface="Arial" panose="020B0604020202020204" pitchFamily="34" charset="0"/>
            </a:endParaRPr>
          </a:p>
        </p:txBody>
      </p:sp>
      <p:sp>
        <p:nvSpPr>
          <p:cNvPr id="13" name="Rectangle 12"/>
          <p:cNvSpPr/>
          <p:nvPr/>
        </p:nvSpPr>
        <p:spPr>
          <a:xfrm>
            <a:off x="6156176" y="4221088"/>
            <a:ext cx="2520280" cy="769441"/>
          </a:xfrm>
          <a:prstGeom prst="rect">
            <a:avLst/>
          </a:prstGeom>
          <a:noFill/>
        </p:spPr>
        <p:txBody>
          <a:bodyPr wrap="square" lIns="91440" tIns="45720" rIns="91440" bIns="45720">
            <a:spAutoFit/>
          </a:bodyPr>
          <a:lstStyle/>
          <a:p>
            <a:pPr algn="ctr"/>
            <a:r>
              <a:rPr lang="en-US" sz="4400" b="1" dirty="0" smtClean="0">
                <a:ln w="15875" cmpd="sng">
                  <a:solidFill>
                    <a:schemeClr val="tx1"/>
                  </a:solidFill>
                  <a:prstDash val="solid"/>
                </a:ln>
                <a:solidFill>
                  <a:schemeClr val="bg1"/>
                </a:solidFill>
                <a:latin typeface="Arial" panose="020B0604020202020204" pitchFamily="34" charset="0"/>
                <a:cs typeface="Arial" panose="020B0604020202020204" pitchFamily="34" charset="0"/>
              </a:rPr>
              <a:t>LGB</a:t>
            </a:r>
            <a:r>
              <a:rPr lang="en-US" sz="4400" b="1" dirty="0" smtClean="0">
                <a:ln w="15875" cmpd="sng">
                  <a:solidFill>
                    <a:schemeClr val="tx1"/>
                  </a:solidFill>
                  <a:prstDash val="solid"/>
                </a:ln>
                <a:solidFill>
                  <a:srgbClr val="00B0F0"/>
                </a:solidFill>
                <a:latin typeface="Arial" panose="020B0604020202020204" pitchFamily="34" charset="0"/>
                <a:cs typeface="Arial" panose="020B0604020202020204" pitchFamily="34" charset="0"/>
              </a:rPr>
              <a:t>&amp;</a:t>
            </a:r>
            <a:r>
              <a:rPr lang="en-US" sz="4400" b="1" dirty="0" smtClean="0">
                <a:ln w="15875" cmpd="sng">
                  <a:solidFill>
                    <a:schemeClr val="tx1"/>
                  </a:solidFill>
                  <a:prstDash val="solid"/>
                </a:ln>
                <a:solidFill>
                  <a:schemeClr val="bg1"/>
                </a:solidFill>
                <a:latin typeface="Arial" panose="020B0604020202020204" pitchFamily="34" charset="0"/>
                <a:cs typeface="Arial" panose="020B0604020202020204" pitchFamily="34" charset="0"/>
              </a:rPr>
              <a:t>T</a:t>
            </a:r>
            <a:endParaRPr lang="en-US" sz="4400" b="1" cap="none" spc="0" dirty="0">
              <a:ln w="15875" cmpd="sng">
                <a:solidFill>
                  <a:schemeClr val="tx1"/>
                </a:solidFill>
                <a:prstDash val="solid"/>
              </a:ln>
              <a:solidFill>
                <a:schemeClr val="bg1"/>
              </a:solidFill>
              <a:effectLst/>
              <a:latin typeface="Arial" panose="020B0604020202020204" pitchFamily="34" charset="0"/>
              <a:cs typeface="Arial" panose="020B0604020202020204" pitchFamily="34" charset="0"/>
            </a:endParaRPr>
          </a:p>
        </p:txBody>
      </p:sp>
      <p:pic>
        <p:nvPicPr>
          <p:cNvPr id="1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55824" t="17924" r="24499" b="6817"/>
          <a:stretch/>
        </p:blipFill>
        <p:spPr bwMode="auto">
          <a:xfrm rot="21300000">
            <a:off x="460074" y="1275805"/>
            <a:ext cx="2181219" cy="3228604"/>
          </a:xfrm>
          <a:prstGeom prst="rect">
            <a:avLst/>
          </a:prstGeom>
          <a:noFill/>
          <a:ln w="9525">
            <a:solidFill>
              <a:schemeClr val="tx1"/>
            </a:solidFill>
            <a:miter lim="800000"/>
            <a:headEnd/>
            <a:tailEnd/>
          </a:ln>
          <a:effectLst>
            <a:outerShdw blurRad="50800" dist="762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5"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4883" t="18314" r="24364" b="7650"/>
          <a:stretch/>
        </p:blipFill>
        <p:spPr bwMode="auto">
          <a:xfrm rot="300000">
            <a:off x="2151076" y="2700127"/>
            <a:ext cx="2181415" cy="3011693"/>
          </a:xfrm>
          <a:prstGeom prst="rect">
            <a:avLst/>
          </a:prstGeom>
          <a:noFill/>
          <a:ln w="9525">
            <a:solidFill>
              <a:schemeClr val="tx1"/>
            </a:solidFill>
            <a:miter lim="800000"/>
            <a:headEnd/>
            <a:tailEnd/>
          </a:ln>
          <a:effectLst>
            <a:outerShdw blurRad="50800" dist="762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6" name="Picture 2"/>
          <p:cNvPicPr>
            <a:picLocks noChangeAspect="1" noChangeArrowheads="1"/>
          </p:cNvPicPr>
          <p:nvPr/>
        </p:nvPicPr>
        <p:blipFill>
          <a:blip r:embed="rId7">
            <a:extLst>
              <a:ext uri="{28A0092B-C50C-407E-A947-70E740481C1C}">
                <a14:useLocalDpi xmlns:a14="http://schemas.microsoft.com/office/drawing/2010/main" val="0"/>
              </a:ext>
            </a:extLst>
          </a:blip>
          <a:srcRect l="61832" t="19444" r="2441" b="10374"/>
          <a:stretch>
            <a:fillRect/>
          </a:stretch>
        </p:blipFill>
        <p:spPr bwMode="auto">
          <a:xfrm rot="21384228">
            <a:off x="4040313" y="1084942"/>
            <a:ext cx="2923537" cy="2222300"/>
          </a:xfrm>
          <a:prstGeom prst="rect">
            <a:avLst/>
          </a:prstGeom>
          <a:noFill/>
          <a:ln w="9525">
            <a:solidFill>
              <a:srgbClr val="002060"/>
            </a:solidFill>
            <a:miter lim="800000"/>
            <a:headEnd/>
            <a:tailEnd/>
          </a:ln>
          <a:effectLst>
            <a:outerShdw blurRad="50800" dist="762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7112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20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2000"/>
                                        <p:tgtEl>
                                          <p:spTgt spid="15"/>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195"/>
            <a:ext cx="9144000" cy="878759"/>
          </a:xfrm>
          <a:prstGeom prst="rect">
            <a:avLst/>
          </a:prstGeom>
        </p:spPr>
      </p:pic>
      <p:sp>
        <p:nvSpPr>
          <p:cNvPr id="9" name="Rectangle 8"/>
          <p:cNvSpPr/>
          <p:nvPr/>
        </p:nvSpPr>
        <p:spPr>
          <a:xfrm>
            <a:off x="0" y="-6420"/>
            <a:ext cx="9144000" cy="771124"/>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79512" y="86755"/>
            <a:ext cx="6840760" cy="584775"/>
          </a:xfrm>
          <a:prstGeom prst="rect">
            <a:avLst/>
          </a:prstGeom>
          <a:noFill/>
        </p:spPr>
        <p:txBody>
          <a:bodyPr wrap="square" rtlCol="0">
            <a:spAutoFit/>
          </a:bodyPr>
          <a:lstStyle/>
          <a:p>
            <a:r>
              <a:rPr lang="en-GB" sz="3200" b="1" dirty="0" smtClean="0">
                <a:solidFill>
                  <a:schemeClr val="bg1"/>
                </a:solidFill>
                <a:latin typeface="Arial" panose="020B0604020202020204" pitchFamily="34" charset="0"/>
                <a:cs typeface="Arial" panose="020B0604020202020204" pitchFamily="34" charset="0"/>
              </a:rPr>
              <a:t>Social Media and Online</a:t>
            </a:r>
            <a:endParaRPr lang="en-GB" sz="3200" b="1" dirty="0">
              <a:solidFill>
                <a:schemeClr val="bg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1956" y="116632"/>
            <a:ext cx="1332173" cy="1332173"/>
          </a:xfrm>
          <a:prstGeom prst="rect">
            <a:avLst/>
          </a:prstGeom>
        </p:spPr>
      </p:pic>
      <p:sp>
        <p:nvSpPr>
          <p:cNvPr id="6" name="Rounded Rectangle 5"/>
          <p:cNvSpPr/>
          <p:nvPr/>
        </p:nvSpPr>
        <p:spPr>
          <a:xfrm>
            <a:off x="486184" y="1605267"/>
            <a:ext cx="8171631" cy="2534801"/>
          </a:xfrm>
          <a:prstGeom prst="roundRect">
            <a:avLst>
              <a:gd name="adj" fmla="val 4217"/>
            </a:avLst>
          </a:prstGeom>
          <a:solidFill>
            <a:schemeClr val="bg1"/>
          </a:solidFill>
          <a:ln>
            <a:solidFill>
              <a:srgbClr val="00B0F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10" descr="http://www.thedrum.com/uploads/drum_basic_article/95687/main_images/twitter_facebook1.jpg"/>
          <p:cNvPicPr>
            <a:picLocks noChangeAspect="1" noChangeArrowheads="1"/>
          </p:cNvPicPr>
          <p:nvPr/>
        </p:nvPicPr>
        <p:blipFill rotWithShape="1">
          <a:blip r:embed="rId5">
            <a:extLst>
              <a:ext uri="{28A0092B-C50C-407E-A947-70E740481C1C}">
                <a14:useLocalDpi xmlns:a14="http://schemas.microsoft.com/office/drawing/2010/main" val="0"/>
              </a:ext>
            </a:extLst>
          </a:blip>
          <a:srcRect l="8856" r="9327"/>
          <a:stretch/>
        </p:blipFill>
        <p:spPr bwMode="auto">
          <a:xfrm>
            <a:off x="851185" y="1905972"/>
            <a:ext cx="2857500" cy="193339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947529" y="1893299"/>
            <a:ext cx="4715247" cy="1815882"/>
          </a:xfrm>
          <a:prstGeom prst="rect">
            <a:avLst/>
          </a:prstGeom>
          <a:noFill/>
        </p:spPr>
        <p:txBody>
          <a:bodyPr wrap="square" rtlCol="0">
            <a:spAutoFit/>
          </a:bodyPr>
          <a:lstStyle/>
          <a:p>
            <a:r>
              <a:rPr lang="en-GB" sz="2000" b="1" dirty="0" smtClean="0">
                <a:solidFill>
                  <a:srgbClr val="0070C0"/>
                </a:solidFill>
                <a:latin typeface="Arial" panose="020B0604020202020204" pitchFamily="34" charset="0"/>
                <a:cs typeface="Arial" panose="020B0604020202020204" pitchFamily="34" charset="0"/>
              </a:rPr>
              <a:t>Twitter:</a:t>
            </a:r>
          </a:p>
          <a:p>
            <a:r>
              <a:rPr lang="en-GB" sz="2000" dirty="0" smtClean="0">
                <a:latin typeface="Arial" panose="020B0604020202020204" pitchFamily="34" charset="0"/>
                <a:cs typeface="Arial" panose="020B0604020202020204" pitchFamily="34" charset="0"/>
              </a:rPr>
              <a:t>@</a:t>
            </a:r>
            <a:r>
              <a:rPr lang="en-GB" sz="2000" dirty="0" err="1" smtClean="0">
                <a:latin typeface="Arial" panose="020B0604020202020204" pitchFamily="34" charset="0"/>
                <a:cs typeface="Arial" panose="020B0604020202020204" pitchFamily="34" charset="0"/>
              </a:rPr>
              <a:t>NatAmbLGBTUK</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b="1" dirty="0" smtClean="0">
                <a:solidFill>
                  <a:srgbClr val="0070C0"/>
                </a:solidFill>
                <a:latin typeface="Arial" panose="020B0604020202020204" pitchFamily="34" charset="0"/>
                <a:cs typeface="Arial" panose="020B0604020202020204" pitchFamily="34" charset="0"/>
              </a:rPr>
              <a:t>Facebook:</a:t>
            </a:r>
          </a:p>
          <a:p>
            <a:r>
              <a:rPr lang="en-GB" sz="2000" dirty="0" smtClean="0">
                <a:latin typeface="Arial" panose="020B0604020202020204" pitchFamily="34" charset="0"/>
                <a:cs typeface="Arial" panose="020B0604020202020204" pitchFamily="34" charset="0"/>
              </a:rPr>
              <a:t>Gay Ambulance Association</a:t>
            </a:r>
          </a:p>
          <a:p>
            <a:r>
              <a:rPr lang="en-GB" sz="1200" dirty="0" smtClean="0">
                <a:latin typeface="Arial" panose="020B0604020202020204" pitchFamily="34" charset="0"/>
                <a:cs typeface="Arial" panose="020B0604020202020204" pitchFamily="34" charset="0"/>
              </a:rPr>
              <a:t>Closed Group</a:t>
            </a:r>
          </a:p>
        </p:txBody>
      </p:sp>
      <p:sp>
        <p:nvSpPr>
          <p:cNvPr id="13" name="TextBox 12"/>
          <p:cNvSpPr txBox="1"/>
          <p:nvPr/>
        </p:nvSpPr>
        <p:spPr>
          <a:xfrm>
            <a:off x="2123728" y="4958975"/>
            <a:ext cx="4698268" cy="523220"/>
          </a:xfrm>
          <a:prstGeom prst="rect">
            <a:avLst/>
          </a:prstGeom>
          <a:noFill/>
        </p:spPr>
        <p:txBody>
          <a:bodyPr wrap="square" rtlCol="0">
            <a:spAutoFit/>
          </a:bodyPr>
          <a:lstStyle/>
          <a:p>
            <a:r>
              <a:rPr lang="en-GB" sz="2800" b="1" dirty="0" smtClean="0">
                <a:latin typeface="Arial" panose="020B0604020202020204" pitchFamily="34" charset="0"/>
                <a:cs typeface="Arial" panose="020B0604020202020204" pitchFamily="34" charset="0"/>
              </a:rPr>
              <a:t>www.ambulanceLGBT.org</a:t>
            </a:r>
            <a:endParaRPr lang="en-GB" sz="2800" b="1" dirty="0">
              <a:latin typeface="Arial" panose="020B0604020202020204" pitchFamily="34" charset="0"/>
              <a:cs typeface="Arial" panose="020B0604020202020204" pitchFamily="34" charset="0"/>
            </a:endParaRPr>
          </a:p>
        </p:txBody>
      </p:sp>
      <p:pic>
        <p:nvPicPr>
          <p:cNvPr id="14" name="Picture 3" descr="C:\Users\alistair.gunn\AppData\Local\Microsoft\Windows\Temporary Internet Files\Content.IE5\463Z2ZN2\Internet_Explorer_10_logo.sv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7169" y="4509120"/>
            <a:ext cx="1272543" cy="1249761"/>
          </a:xfrm>
          <a:prstGeom prst="rect">
            <a:avLst/>
          </a:prstGeom>
          <a:noFill/>
          <a:extLst>
            <a:ext uri="{909E8E84-426E-40DD-AFC4-6F175D3DCCD1}">
              <a14:hiddenFill xmlns:a14="http://schemas.microsoft.com/office/drawing/2010/main">
                <a:solidFill>
                  <a:srgbClr val="FFFFFF"/>
                </a:solidFill>
              </a14:hiddenFill>
            </a:ext>
          </a:extLst>
        </p:spPr>
      </p:pic>
      <p:sp>
        <p:nvSpPr>
          <p:cNvPr id="15" name="16-Point Star 14"/>
          <p:cNvSpPr/>
          <p:nvPr/>
        </p:nvSpPr>
        <p:spPr>
          <a:xfrm rot="279436">
            <a:off x="6498705" y="4383246"/>
            <a:ext cx="2285553" cy="900298"/>
          </a:xfrm>
          <a:prstGeom prst="star16">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latin typeface="Arial" panose="020B0604020202020204" pitchFamily="34" charset="0"/>
                <a:cs typeface="Arial" panose="020B0604020202020204" pitchFamily="34" charset="0"/>
              </a:rPr>
              <a:t>Coming Soon!</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1129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195"/>
            <a:ext cx="9144000" cy="878759"/>
          </a:xfrm>
          <a:prstGeom prst="rect">
            <a:avLst/>
          </a:prstGeom>
        </p:spPr>
      </p:pic>
      <p:sp>
        <p:nvSpPr>
          <p:cNvPr id="9" name="Rectangle 8"/>
          <p:cNvSpPr/>
          <p:nvPr/>
        </p:nvSpPr>
        <p:spPr>
          <a:xfrm>
            <a:off x="0" y="-6420"/>
            <a:ext cx="9144000" cy="771124"/>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79512" y="86755"/>
            <a:ext cx="6840760" cy="584775"/>
          </a:xfrm>
          <a:prstGeom prst="rect">
            <a:avLst/>
          </a:prstGeom>
          <a:noFill/>
        </p:spPr>
        <p:txBody>
          <a:bodyPr wrap="square" rtlCol="0">
            <a:spAutoFit/>
          </a:bodyPr>
          <a:lstStyle/>
          <a:p>
            <a:r>
              <a:rPr lang="en-GB" sz="3200" b="1" dirty="0" smtClean="0">
                <a:solidFill>
                  <a:schemeClr val="bg1"/>
                </a:solidFill>
                <a:latin typeface="Arial" panose="020B0604020202020204" pitchFamily="34" charset="0"/>
                <a:cs typeface="Arial" panose="020B0604020202020204" pitchFamily="34" charset="0"/>
              </a:rPr>
              <a:t>The Next Year</a:t>
            </a:r>
            <a:endParaRPr lang="en-GB" sz="3200" b="1" dirty="0">
              <a:solidFill>
                <a:schemeClr val="bg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1956" y="116632"/>
            <a:ext cx="1332173" cy="1332173"/>
          </a:xfrm>
          <a:prstGeom prst="rect">
            <a:avLst/>
          </a:prstGeom>
        </p:spPr>
      </p:pic>
      <p:grpSp>
        <p:nvGrpSpPr>
          <p:cNvPr id="6" name="Group 5"/>
          <p:cNvGrpSpPr/>
          <p:nvPr/>
        </p:nvGrpSpPr>
        <p:grpSpPr>
          <a:xfrm>
            <a:off x="2176633" y="3583331"/>
            <a:ext cx="4471300" cy="2392959"/>
            <a:chOff x="611188" y="1378535"/>
            <a:chExt cx="7489825" cy="3960813"/>
          </a:xfrm>
        </p:grpSpPr>
        <p:sp>
          <p:nvSpPr>
            <p:cNvPr id="8" name="AutoShape 3"/>
            <p:cNvSpPr>
              <a:spLocks noChangeArrowheads="1"/>
            </p:cNvSpPr>
            <p:nvPr/>
          </p:nvSpPr>
          <p:spPr bwMode="auto">
            <a:xfrm>
              <a:off x="6443663" y="1594435"/>
              <a:ext cx="865188" cy="71438"/>
            </a:xfrm>
            <a:prstGeom prst="roundRect">
              <a:avLst>
                <a:gd name="adj" fmla="val 16667"/>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 name="AutoShape 4"/>
            <p:cNvSpPr>
              <a:spLocks noChangeArrowheads="1"/>
            </p:cNvSpPr>
            <p:nvPr/>
          </p:nvSpPr>
          <p:spPr bwMode="auto">
            <a:xfrm>
              <a:off x="4356101" y="1594435"/>
              <a:ext cx="865187" cy="71438"/>
            </a:xfrm>
            <a:prstGeom prst="roundRect">
              <a:avLst>
                <a:gd name="adj" fmla="val 16667"/>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3" name="Freeform 12"/>
            <p:cNvSpPr>
              <a:spLocks/>
            </p:cNvSpPr>
            <p:nvPr/>
          </p:nvSpPr>
          <p:spPr bwMode="auto">
            <a:xfrm>
              <a:off x="827088" y="1789698"/>
              <a:ext cx="2882900" cy="2898775"/>
            </a:xfrm>
            <a:custGeom>
              <a:avLst/>
              <a:gdLst>
                <a:gd name="T0" fmla="*/ 1816 w 1816"/>
                <a:gd name="T1" fmla="*/ 0 h 1826"/>
                <a:gd name="T2" fmla="*/ 1761 w 1816"/>
                <a:gd name="T3" fmla="*/ 20 h 1826"/>
                <a:gd name="T4" fmla="*/ 1225 w 1816"/>
                <a:gd name="T5" fmla="*/ 103 h 1826"/>
                <a:gd name="T6" fmla="*/ 1043 w 1816"/>
                <a:gd name="T7" fmla="*/ 375 h 1826"/>
                <a:gd name="T8" fmla="*/ 635 w 1816"/>
                <a:gd name="T9" fmla="*/ 1010 h 1826"/>
                <a:gd name="T10" fmla="*/ 136 w 1816"/>
                <a:gd name="T11" fmla="*/ 1282 h 1826"/>
                <a:gd name="T12" fmla="*/ 45 w 1816"/>
                <a:gd name="T13" fmla="*/ 1554 h 1826"/>
                <a:gd name="T14" fmla="*/ 0 w 1816"/>
                <a:gd name="T15" fmla="*/ 1554 h 1826"/>
                <a:gd name="T16" fmla="*/ 136 w 1816"/>
                <a:gd name="T17" fmla="*/ 1826 h 1826"/>
                <a:gd name="T18" fmla="*/ 1814 w 1816"/>
                <a:gd name="T19" fmla="*/ 1826 h 1826"/>
                <a:gd name="T20" fmla="*/ 1816 w 1816"/>
                <a:gd name="T21" fmla="*/ 0 h 1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6" h="1826">
                  <a:moveTo>
                    <a:pt x="1816" y="0"/>
                  </a:moveTo>
                  <a:cubicBezTo>
                    <a:pt x="1802" y="2"/>
                    <a:pt x="1761" y="20"/>
                    <a:pt x="1761" y="20"/>
                  </a:cubicBezTo>
                  <a:lnTo>
                    <a:pt x="1225" y="103"/>
                  </a:lnTo>
                  <a:lnTo>
                    <a:pt x="1043" y="375"/>
                  </a:lnTo>
                  <a:lnTo>
                    <a:pt x="635" y="1010"/>
                  </a:lnTo>
                  <a:lnTo>
                    <a:pt x="136" y="1282"/>
                  </a:lnTo>
                  <a:lnTo>
                    <a:pt x="45" y="1554"/>
                  </a:lnTo>
                  <a:lnTo>
                    <a:pt x="0" y="1554"/>
                  </a:lnTo>
                  <a:lnTo>
                    <a:pt x="136" y="1826"/>
                  </a:lnTo>
                  <a:lnTo>
                    <a:pt x="1814" y="1826"/>
                  </a:lnTo>
                  <a:lnTo>
                    <a:pt x="1816" y="0"/>
                  </a:lnTo>
                  <a:close/>
                </a:path>
              </a:pathLst>
            </a:custGeom>
            <a:gradFill rotWithShape="1">
              <a:gsLst>
                <a:gs pos="0">
                  <a:srgbClr val="FFFF99"/>
                </a:gs>
                <a:gs pos="100000">
                  <a:srgbClr val="FFFF99">
                    <a:gamma/>
                    <a:shade val="66667"/>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Rectangle 13"/>
            <p:cNvSpPr>
              <a:spLocks noChangeArrowheads="1"/>
            </p:cNvSpPr>
            <p:nvPr/>
          </p:nvSpPr>
          <p:spPr bwMode="auto">
            <a:xfrm>
              <a:off x="3706813" y="1665873"/>
              <a:ext cx="4322763" cy="30241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5" name="Rectangle 14"/>
            <p:cNvSpPr>
              <a:spLocks noChangeArrowheads="1"/>
            </p:cNvSpPr>
            <p:nvPr/>
          </p:nvSpPr>
          <p:spPr bwMode="auto">
            <a:xfrm>
              <a:off x="7812088" y="1594435"/>
              <a:ext cx="288925" cy="2159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6" name="Rectangle 15"/>
            <p:cNvSpPr>
              <a:spLocks noChangeArrowheads="1"/>
            </p:cNvSpPr>
            <p:nvPr/>
          </p:nvSpPr>
          <p:spPr bwMode="auto">
            <a:xfrm>
              <a:off x="898526" y="3539123"/>
              <a:ext cx="1019175" cy="431800"/>
            </a:xfrm>
            <a:prstGeom prst="rect">
              <a:avLst/>
            </a:prstGeom>
            <a:gradFill rotWithShape="1">
              <a:gsLst>
                <a:gs pos="0">
                  <a:srgbClr val="DCD826">
                    <a:gamma/>
                    <a:shade val="69804"/>
                    <a:invGamma/>
                  </a:srgbClr>
                </a:gs>
                <a:gs pos="50000">
                  <a:srgbClr val="DCD826"/>
                </a:gs>
                <a:gs pos="100000">
                  <a:srgbClr val="DCD826">
                    <a:gamma/>
                    <a:shade val="69804"/>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7" name="Rectangle 16"/>
            <p:cNvSpPr>
              <a:spLocks noChangeArrowheads="1"/>
            </p:cNvSpPr>
            <p:nvPr/>
          </p:nvSpPr>
          <p:spPr bwMode="auto">
            <a:xfrm>
              <a:off x="1917701" y="3539123"/>
              <a:ext cx="1017587" cy="431800"/>
            </a:xfrm>
            <a:prstGeom prst="rect">
              <a:avLst/>
            </a:prstGeom>
            <a:gradFill rotWithShape="1">
              <a:gsLst>
                <a:gs pos="0">
                  <a:srgbClr val="008000">
                    <a:gamma/>
                    <a:shade val="69804"/>
                    <a:invGamma/>
                  </a:srgbClr>
                </a:gs>
                <a:gs pos="50000">
                  <a:srgbClr val="008000"/>
                </a:gs>
                <a:gs pos="100000">
                  <a:srgbClr val="008000">
                    <a:gamma/>
                    <a:shade val="69804"/>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Rectangle 17"/>
            <p:cNvSpPr>
              <a:spLocks noChangeArrowheads="1"/>
            </p:cNvSpPr>
            <p:nvPr/>
          </p:nvSpPr>
          <p:spPr bwMode="auto">
            <a:xfrm>
              <a:off x="2935288" y="3539123"/>
              <a:ext cx="1019175" cy="431800"/>
            </a:xfrm>
            <a:prstGeom prst="rect">
              <a:avLst/>
            </a:prstGeom>
            <a:gradFill rotWithShape="1">
              <a:gsLst>
                <a:gs pos="0">
                  <a:srgbClr val="DCD826">
                    <a:gamma/>
                    <a:shade val="69804"/>
                    <a:invGamma/>
                  </a:srgbClr>
                </a:gs>
                <a:gs pos="50000">
                  <a:srgbClr val="DCD826"/>
                </a:gs>
                <a:gs pos="100000">
                  <a:srgbClr val="DCD826">
                    <a:gamma/>
                    <a:shade val="69804"/>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Rectangle 18"/>
            <p:cNvSpPr>
              <a:spLocks noChangeArrowheads="1"/>
            </p:cNvSpPr>
            <p:nvPr/>
          </p:nvSpPr>
          <p:spPr bwMode="auto">
            <a:xfrm>
              <a:off x="4972051" y="3539123"/>
              <a:ext cx="1019175" cy="431800"/>
            </a:xfrm>
            <a:prstGeom prst="rect">
              <a:avLst/>
            </a:prstGeom>
            <a:gradFill rotWithShape="1">
              <a:gsLst>
                <a:gs pos="0">
                  <a:srgbClr val="DCD826">
                    <a:gamma/>
                    <a:shade val="69804"/>
                    <a:invGamma/>
                  </a:srgbClr>
                </a:gs>
                <a:gs pos="50000">
                  <a:srgbClr val="DCD826"/>
                </a:gs>
                <a:gs pos="100000">
                  <a:srgbClr val="DCD826">
                    <a:gamma/>
                    <a:shade val="69804"/>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Rectangle 19"/>
            <p:cNvSpPr>
              <a:spLocks noChangeArrowheads="1"/>
            </p:cNvSpPr>
            <p:nvPr/>
          </p:nvSpPr>
          <p:spPr bwMode="auto">
            <a:xfrm>
              <a:off x="3954463" y="3539123"/>
              <a:ext cx="1017588" cy="431800"/>
            </a:xfrm>
            <a:prstGeom prst="rect">
              <a:avLst/>
            </a:prstGeom>
            <a:gradFill rotWithShape="1">
              <a:gsLst>
                <a:gs pos="0">
                  <a:srgbClr val="008000">
                    <a:gamma/>
                    <a:shade val="69804"/>
                    <a:invGamma/>
                  </a:srgbClr>
                </a:gs>
                <a:gs pos="50000">
                  <a:srgbClr val="008000"/>
                </a:gs>
                <a:gs pos="100000">
                  <a:srgbClr val="008000">
                    <a:gamma/>
                    <a:shade val="69804"/>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Rectangle 20"/>
            <p:cNvSpPr>
              <a:spLocks noChangeArrowheads="1"/>
            </p:cNvSpPr>
            <p:nvPr/>
          </p:nvSpPr>
          <p:spPr bwMode="auto">
            <a:xfrm>
              <a:off x="5991226" y="3539123"/>
              <a:ext cx="1017587" cy="431800"/>
            </a:xfrm>
            <a:prstGeom prst="rect">
              <a:avLst/>
            </a:prstGeom>
            <a:gradFill rotWithShape="1">
              <a:gsLst>
                <a:gs pos="0">
                  <a:srgbClr val="008000">
                    <a:gamma/>
                    <a:shade val="69804"/>
                    <a:invGamma/>
                  </a:srgbClr>
                </a:gs>
                <a:gs pos="50000">
                  <a:srgbClr val="008000"/>
                </a:gs>
                <a:gs pos="100000">
                  <a:srgbClr val="008000">
                    <a:gamma/>
                    <a:shade val="69804"/>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2" name="Rectangle 21"/>
            <p:cNvSpPr>
              <a:spLocks noChangeArrowheads="1"/>
            </p:cNvSpPr>
            <p:nvPr/>
          </p:nvSpPr>
          <p:spPr bwMode="auto">
            <a:xfrm>
              <a:off x="7008813" y="3539123"/>
              <a:ext cx="1019175" cy="431800"/>
            </a:xfrm>
            <a:prstGeom prst="rect">
              <a:avLst/>
            </a:prstGeom>
            <a:gradFill rotWithShape="1">
              <a:gsLst>
                <a:gs pos="0">
                  <a:srgbClr val="DCD826">
                    <a:gamma/>
                    <a:shade val="69804"/>
                    <a:invGamma/>
                  </a:srgbClr>
                </a:gs>
                <a:gs pos="50000">
                  <a:srgbClr val="DCD826"/>
                </a:gs>
                <a:gs pos="100000">
                  <a:srgbClr val="DCD826">
                    <a:gamma/>
                    <a:shade val="69804"/>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 name="Rectangle 22"/>
            <p:cNvSpPr>
              <a:spLocks noChangeArrowheads="1"/>
            </p:cNvSpPr>
            <p:nvPr/>
          </p:nvSpPr>
          <p:spPr bwMode="auto">
            <a:xfrm>
              <a:off x="898526" y="3970923"/>
              <a:ext cx="1019175" cy="431800"/>
            </a:xfrm>
            <a:prstGeom prst="rect">
              <a:avLst/>
            </a:prstGeom>
            <a:gradFill rotWithShape="1">
              <a:gsLst>
                <a:gs pos="0">
                  <a:srgbClr val="008000">
                    <a:gamma/>
                    <a:shade val="69804"/>
                    <a:invGamma/>
                  </a:srgbClr>
                </a:gs>
                <a:gs pos="50000">
                  <a:srgbClr val="008000"/>
                </a:gs>
                <a:gs pos="100000">
                  <a:srgbClr val="008000">
                    <a:gamma/>
                    <a:shade val="69804"/>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4" name="Rectangle 23"/>
            <p:cNvSpPr>
              <a:spLocks noChangeArrowheads="1"/>
            </p:cNvSpPr>
            <p:nvPr/>
          </p:nvSpPr>
          <p:spPr bwMode="auto">
            <a:xfrm>
              <a:off x="1917701" y="3970923"/>
              <a:ext cx="1017587" cy="431800"/>
            </a:xfrm>
            <a:prstGeom prst="rect">
              <a:avLst/>
            </a:prstGeom>
            <a:gradFill rotWithShape="1">
              <a:gsLst>
                <a:gs pos="0">
                  <a:srgbClr val="DCD826">
                    <a:gamma/>
                    <a:shade val="69804"/>
                    <a:invGamma/>
                  </a:srgbClr>
                </a:gs>
                <a:gs pos="50000">
                  <a:srgbClr val="DCD826"/>
                </a:gs>
                <a:gs pos="100000">
                  <a:srgbClr val="DCD826">
                    <a:gamma/>
                    <a:shade val="69804"/>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5" name="Rectangle 24"/>
            <p:cNvSpPr>
              <a:spLocks noChangeArrowheads="1"/>
            </p:cNvSpPr>
            <p:nvPr/>
          </p:nvSpPr>
          <p:spPr bwMode="auto">
            <a:xfrm>
              <a:off x="2935288" y="3970923"/>
              <a:ext cx="1019175" cy="431800"/>
            </a:xfrm>
            <a:prstGeom prst="rect">
              <a:avLst/>
            </a:prstGeom>
            <a:gradFill rotWithShape="1">
              <a:gsLst>
                <a:gs pos="0">
                  <a:srgbClr val="008000">
                    <a:gamma/>
                    <a:shade val="69804"/>
                    <a:invGamma/>
                  </a:srgbClr>
                </a:gs>
                <a:gs pos="50000">
                  <a:srgbClr val="008000"/>
                </a:gs>
                <a:gs pos="100000">
                  <a:srgbClr val="008000">
                    <a:gamma/>
                    <a:shade val="69804"/>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6" name="Rectangle 25"/>
            <p:cNvSpPr>
              <a:spLocks noChangeArrowheads="1"/>
            </p:cNvSpPr>
            <p:nvPr/>
          </p:nvSpPr>
          <p:spPr bwMode="auto">
            <a:xfrm>
              <a:off x="4972051" y="3970923"/>
              <a:ext cx="1019175" cy="431800"/>
            </a:xfrm>
            <a:prstGeom prst="rect">
              <a:avLst/>
            </a:prstGeom>
            <a:gradFill rotWithShape="1">
              <a:gsLst>
                <a:gs pos="0">
                  <a:srgbClr val="008000">
                    <a:gamma/>
                    <a:shade val="69804"/>
                    <a:invGamma/>
                  </a:srgbClr>
                </a:gs>
                <a:gs pos="50000">
                  <a:srgbClr val="008000"/>
                </a:gs>
                <a:gs pos="100000">
                  <a:srgbClr val="008000">
                    <a:gamma/>
                    <a:shade val="69804"/>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 name="Rectangle 26"/>
            <p:cNvSpPr>
              <a:spLocks noChangeArrowheads="1"/>
            </p:cNvSpPr>
            <p:nvPr/>
          </p:nvSpPr>
          <p:spPr bwMode="auto">
            <a:xfrm>
              <a:off x="5991226" y="3970923"/>
              <a:ext cx="1017587" cy="431800"/>
            </a:xfrm>
            <a:prstGeom prst="rect">
              <a:avLst/>
            </a:prstGeom>
            <a:gradFill rotWithShape="1">
              <a:gsLst>
                <a:gs pos="0">
                  <a:srgbClr val="DCD826">
                    <a:gamma/>
                    <a:shade val="69804"/>
                    <a:invGamma/>
                  </a:srgbClr>
                </a:gs>
                <a:gs pos="50000">
                  <a:srgbClr val="DCD826"/>
                </a:gs>
                <a:gs pos="100000">
                  <a:srgbClr val="DCD826">
                    <a:gamma/>
                    <a:shade val="69804"/>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8" name="Rectangle 27"/>
            <p:cNvSpPr>
              <a:spLocks noChangeArrowheads="1"/>
            </p:cNvSpPr>
            <p:nvPr/>
          </p:nvSpPr>
          <p:spPr bwMode="auto">
            <a:xfrm>
              <a:off x="3954463" y="3970923"/>
              <a:ext cx="1017588" cy="431800"/>
            </a:xfrm>
            <a:prstGeom prst="rect">
              <a:avLst/>
            </a:prstGeom>
            <a:gradFill rotWithShape="1">
              <a:gsLst>
                <a:gs pos="0">
                  <a:srgbClr val="DCD826">
                    <a:gamma/>
                    <a:shade val="69804"/>
                    <a:invGamma/>
                  </a:srgbClr>
                </a:gs>
                <a:gs pos="50000">
                  <a:srgbClr val="DCD826"/>
                </a:gs>
                <a:gs pos="100000">
                  <a:srgbClr val="DCD826">
                    <a:gamma/>
                    <a:shade val="69804"/>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 name="Rectangle 28"/>
            <p:cNvSpPr>
              <a:spLocks noChangeArrowheads="1"/>
            </p:cNvSpPr>
            <p:nvPr/>
          </p:nvSpPr>
          <p:spPr bwMode="auto">
            <a:xfrm>
              <a:off x="7008813" y="3970923"/>
              <a:ext cx="1019175" cy="431800"/>
            </a:xfrm>
            <a:prstGeom prst="rect">
              <a:avLst/>
            </a:prstGeom>
            <a:gradFill rotWithShape="1">
              <a:gsLst>
                <a:gs pos="0">
                  <a:srgbClr val="008000">
                    <a:gamma/>
                    <a:shade val="69804"/>
                    <a:invGamma/>
                  </a:srgbClr>
                </a:gs>
                <a:gs pos="50000">
                  <a:srgbClr val="008000"/>
                </a:gs>
                <a:gs pos="100000">
                  <a:srgbClr val="008000">
                    <a:gamma/>
                    <a:shade val="69804"/>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0" name="Rectangle 29"/>
            <p:cNvSpPr>
              <a:spLocks noChangeArrowheads="1"/>
            </p:cNvSpPr>
            <p:nvPr/>
          </p:nvSpPr>
          <p:spPr bwMode="auto">
            <a:xfrm>
              <a:off x="3635376" y="1594435"/>
              <a:ext cx="288925" cy="2159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1" name="Line 23"/>
            <p:cNvSpPr>
              <a:spLocks noChangeShapeType="1"/>
            </p:cNvSpPr>
            <p:nvPr/>
          </p:nvSpPr>
          <p:spPr bwMode="auto">
            <a:xfrm flipV="1">
              <a:off x="2482851" y="2315160"/>
              <a:ext cx="1223962"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2" name="Line 24"/>
            <p:cNvSpPr>
              <a:spLocks noChangeShapeType="1"/>
            </p:cNvSpPr>
            <p:nvPr/>
          </p:nvSpPr>
          <p:spPr bwMode="auto">
            <a:xfrm>
              <a:off x="898526" y="4258260"/>
              <a:ext cx="433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3" name="AutoShape 27"/>
            <p:cNvSpPr>
              <a:spLocks noChangeArrowheads="1"/>
            </p:cNvSpPr>
            <p:nvPr/>
          </p:nvSpPr>
          <p:spPr bwMode="auto">
            <a:xfrm>
              <a:off x="4714876" y="2242135"/>
              <a:ext cx="720725" cy="1223963"/>
            </a:xfrm>
            <a:prstGeom prst="roundRect">
              <a:avLst>
                <a:gd name="adj" fmla="val 16667"/>
              </a:avLst>
            </a:prstGeom>
            <a:gradFill rotWithShape="1">
              <a:gsLst>
                <a:gs pos="0">
                  <a:schemeClr val="bg2"/>
                </a:gs>
                <a:gs pos="100000">
                  <a:schemeClr val="tx1"/>
                </a:gs>
              </a:gsLst>
              <a:path path="shape">
                <a:fillToRect l="50000" t="50000" r="50000" b="50000"/>
              </a:path>
            </a:gradFill>
            <a:ln w="19050">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4" name="AutoShape 28"/>
            <p:cNvSpPr>
              <a:spLocks noChangeArrowheads="1"/>
            </p:cNvSpPr>
            <p:nvPr/>
          </p:nvSpPr>
          <p:spPr bwMode="auto">
            <a:xfrm>
              <a:off x="6011863" y="2315160"/>
              <a:ext cx="1511300" cy="647700"/>
            </a:xfrm>
            <a:prstGeom prst="roundRect">
              <a:avLst>
                <a:gd name="adj" fmla="val 16667"/>
              </a:avLst>
            </a:prstGeom>
            <a:gradFill rotWithShape="1">
              <a:gsLst>
                <a:gs pos="0">
                  <a:schemeClr val="bg2"/>
                </a:gs>
                <a:gs pos="100000">
                  <a:schemeClr val="tx1"/>
                </a:gs>
              </a:gsLst>
              <a:path path="shape">
                <a:fillToRect l="50000" t="50000" r="50000" b="50000"/>
              </a:path>
            </a:gradFill>
            <a:ln w="19050">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5" name="Freeform 34"/>
            <p:cNvSpPr>
              <a:spLocks/>
            </p:cNvSpPr>
            <p:nvPr/>
          </p:nvSpPr>
          <p:spPr bwMode="auto">
            <a:xfrm>
              <a:off x="2051051" y="2458035"/>
              <a:ext cx="1511300" cy="2232025"/>
            </a:xfrm>
            <a:custGeom>
              <a:avLst/>
              <a:gdLst>
                <a:gd name="T0" fmla="*/ 1043 w 1043"/>
                <a:gd name="T1" fmla="*/ 1406 h 1406"/>
                <a:gd name="T2" fmla="*/ 363 w 1043"/>
                <a:gd name="T3" fmla="*/ 1406 h 1406"/>
                <a:gd name="T4" fmla="*/ 227 w 1043"/>
                <a:gd name="T5" fmla="*/ 771 h 1406"/>
                <a:gd name="T6" fmla="*/ 0 w 1043"/>
                <a:gd name="T7" fmla="*/ 635 h 1406"/>
                <a:gd name="T8" fmla="*/ 363 w 1043"/>
                <a:gd name="T9" fmla="*/ 46 h 1406"/>
                <a:gd name="T10" fmla="*/ 1043 w 1043"/>
                <a:gd name="T11" fmla="*/ 0 h 1406"/>
                <a:gd name="T12" fmla="*/ 1043 w 1043"/>
                <a:gd name="T13" fmla="*/ 1089 h 1406"/>
                <a:gd name="T14" fmla="*/ 998 w 1043"/>
                <a:gd name="T15" fmla="*/ 1406 h 14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1406">
                  <a:moveTo>
                    <a:pt x="1043" y="1406"/>
                  </a:moveTo>
                  <a:lnTo>
                    <a:pt x="363" y="1406"/>
                  </a:lnTo>
                  <a:lnTo>
                    <a:pt x="227" y="771"/>
                  </a:lnTo>
                  <a:lnTo>
                    <a:pt x="0" y="635"/>
                  </a:lnTo>
                  <a:lnTo>
                    <a:pt x="363" y="46"/>
                  </a:lnTo>
                  <a:lnTo>
                    <a:pt x="1043" y="0"/>
                  </a:lnTo>
                  <a:lnTo>
                    <a:pt x="1043" y="1089"/>
                  </a:lnTo>
                  <a:lnTo>
                    <a:pt x="998" y="1406"/>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6" name="Freeform 35"/>
            <p:cNvSpPr>
              <a:spLocks/>
            </p:cNvSpPr>
            <p:nvPr/>
          </p:nvSpPr>
          <p:spPr bwMode="auto">
            <a:xfrm>
              <a:off x="1835151" y="2472323"/>
              <a:ext cx="647700" cy="922337"/>
            </a:xfrm>
            <a:custGeom>
              <a:avLst/>
              <a:gdLst>
                <a:gd name="T0" fmla="*/ 383 w 408"/>
                <a:gd name="T1" fmla="*/ 0 h 581"/>
                <a:gd name="T2" fmla="*/ 408 w 408"/>
                <a:gd name="T3" fmla="*/ 37 h 581"/>
                <a:gd name="T4" fmla="*/ 136 w 408"/>
                <a:gd name="T5" fmla="*/ 490 h 581"/>
                <a:gd name="T6" fmla="*/ 0 w 408"/>
                <a:gd name="T7" fmla="*/ 581 h 581"/>
              </a:gdLst>
              <a:ahLst/>
              <a:cxnLst>
                <a:cxn ang="0">
                  <a:pos x="T0" y="T1"/>
                </a:cxn>
                <a:cxn ang="0">
                  <a:pos x="T2" y="T3"/>
                </a:cxn>
                <a:cxn ang="0">
                  <a:pos x="T4" y="T5"/>
                </a:cxn>
                <a:cxn ang="0">
                  <a:pos x="T6" y="T7"/>
                </a:cxn>
              </a:cxnLst>
              <a:rect l="0" t="0" r="r" b="b"/>
              <a:pathLst>
                <a:path w="408" h="581">
                  <a:moveTo>
                    <a:pt x="383" y="0"/>
                  </a:moveTo>
                  <a:lnTo>
                    <a:pt x="408" y="37"/>
                  </a:lnTo>
                  <a:lnTo>
                    <a:pt x="136" y="490"/>
                  </a:lnTo>
                  <a:lnTo>
                    <a:pt x="0" y="581"/>
                  </a:lnTo>
                </a:path>
              </a:pathLst>
            </a:custGeom>
            <a:gradFill rotWithShape="1">
              <a:gsLst>
                <a:gs pos="0">
                  <a:srgbClr val="B2B2B2"/>
                </a:gs>
                <a:gs pos="100000">
                  <a:schemeClr val="bg2"/>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7" name="Freeform 36"/>
            <p:cNvSpPr>
              <a:spLocks/>
            </p:cNvSpPr>
            <p:nvPr/>
          </p:nvSpPr>
          <p:spPr bwMode="auto">
            <a:xfrm>
              <a:off x="2124076" y="2531060"/>
              <a:ext cx="1366837" cy="935038"/>
            </a:xfrm>
            <a:custGeom>
              <a:avLst/>
              <a:gdLst>
                <a:gd name="T0" fmla="*/ 318 w 907"/>
                <a:gd name="T1" fmla="*/ 45 h 589"/>
                <a:gd name="T2" fmla="*/ 0 w 907"/>
                <a:gd name="T3" fmla="*/ 589 h 589"/>
                <a:gd name="T4" fmla="*/ 545 w 907"/>
                <a:gd name="T5" fmla="*/ 589 h 589"/>
                <a:gd name="T6" fmla="*/ 907 w 907"/>
                <a:gd name="T7" fmla="*/ 499 h 589"/>
                <a:gd name="T8" fmla="*/ 907 w 907"/>
                <a:gd name="T9" fmla="*/ 0 h 589"/>
                <a:gd name="T10" fmla="*/ 318 w 907"/>
                <a:gd name="T11" fmla="*/ 45 h 589"/>
              </a:gdLst>
              <a:ahLst/>
              <a:cxnLst>
                <a:cxn ang="0">
                  <a:pos x="T0" y="T1"/>
                </a:cxn>
                <a:cxn ang="0">
                  <a:pos x="T2" y="T3"/>
                </a:cxn>
                <a:cxn ang="0">
                  <a:pos x="T4" y="T5"/>
                </a:cxn>
                <a:cxn ang="0">
                  <a:pos x="T6" y="T7"/>
                </a:cxn>
                <a:cxn ang="0">
                  <a:pos x="T8" y="T9"/>
                </a:cxn>
                <a:cxn ang="0">
                  <a:pos x="T10" y="T11"/>
                </a:cxn>
              </a:cxnLst>
              <a:rect l="0" t="0" r="r" b="b"/>
              <a:pathLst>
                <a:path w="907" h="589">
                  <a:moveTo>
                    <a:pt x="318" y="45"/>
                  </a:moveTo>
                  <a:lnTo>
                    <a:pt x="0" y="589"/>
                  </a:lnTo>
                  <a:lnTo>
                    <a:pt x="545" y="589"/>
                  </a:lnTo>
                  <a:lnTo>
                    <a:pt x="907" y="499"/>
                  </a:lnTo>
                  <a:lnTo>
                    <a:pt x="907" y="0"/>
                  </a:lnTo>
                  <a:lnTo>
                    <a:pt x="318" y="45"/>
                  </a:lnTo>
                  <a:close/>
                </a:path>
              </a:pathLst>
            </a:custGeom>
            <a:gradFill rotWithShape="1">
              <a:gsLst>
                <a:gs pos="0">
                  <a:srgbClr val="B2B2B2"/>
                </a:gs>
                <a:gs pos="100000">
                  <a:schemeClr val="bg2"/>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8" name="Line 32"/>
            <p:cNvSpPr>
              <a:spLocks noChangeShapeType="1"/>
            </p:cNvSpPr>
            <p:nvPr/>
          </p:nvSpPr>
          <p:spPr bwMode="auto">
            <a:xfrm flipH="1">
              <a:off x="2627313" y="2602498"/>
              <a:ext cx="71438"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 name="Freeform 38"/>
            <p:cNvSpPr>
              <a:spLocks/>
            </p:cNvSpPr>
            <p:nvPr/>
          </p:nvSpPr>
          <p:spPr bwMode="auto">
            <a:xfrm>
              <a:off x="827088" y="4258260"/>
              <a:ext cx="504825" cy="431800"/>
            </a:xfrm>
            <a:custGeom>
              <a:avLst/>
              <a:gdLst>
                <a:gd name="T0" fmla="*/ 0 w 318"/>
                <a:gd name="T1" fmla="*/ 0 h 272"/>
                <a:gd name="T2" fmla="*/ 318 w 318"/>
                <a:gd name="T3" fmla="*/ 0 h 272"/>
                <a:gd name="T4" fmla="*/ 227 w 318"/>
                <a:gd name="T5" fmla="*/ 272 h 272"/>
                <a:gd name="T6" fmla="*/ 136 w 318"/>
                <a:gd name="T7" fmla="*/ 272 h 272"/>
                <a:gd name="T8" fmla="*/ 0 w 318"/>
                <a:gd name="T9" fmla="*/ 0 h 272"/>
              </a:gdLst>
              <a:ahLst/>
              <a:cxnLst>
                <a:cxn ang="0">
                  <a:pos x="T0" y="T1"/>
                </a:cxn>
                <a:cxn ang="0">
                  <a:pos x="T2" y="T3"/>
                </a:cxn>
                <a:cxn ang="0">
                  <a:pos x="T4" y="T5"/>
                </a:cxn>
                <a:cxn ang="0">
                  <a:pos x="T6" y="T7"/>
                </a:cxn>
                <a:cxn ang="0">
                  <a:pos x="T8" y="T9"/>
                </a:cxn>
              </a:cxnLst>
              <a:rect l="0" t="0" r="r" b="b"/>
              <a:pathLst>
                <a:path w="318" h="272">
                  <a:moveTo>
                    <a:pt x="0" y="0"/>
                  </a:moveTo>
                  <a:lnTo>
                    <a:pt x="318" y="0"/>
                  </a:lnTo>
                  <a:lnTo>
                    <a:pt x="227" y="272"/>
                  </a:lnTo>
                  <a:lnTo>
                    <a:pt x="136" y="272"/>
                  </a:lnTo>
                  <a:lnTo>
                    <a:pt x="0" y="0"/>
                  </a:lnTo>
                  <a:close/>
                </a:path>
              </a:pathLst>
            </a:custGeom>
            <a:gradFill rotWithShape="1">
              <a:gsLst>
                <a:gs pos="0">
                  <a:srgbClr val="B2B2B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0" name="Freeform 39"/>
            <p:cNvSpPr>
              <a:spLocks/>
            </p:cNvSpPr>
            <p:nvPr/>
          </p:nvSpPr>
          <p:spPr bwMode="auto">
            <a:xfrm>
              <a:off x="898526" y="3897898"/>
              <a:ext cx="287337" cy="288925"/>
            </a:xfrm>
            <a:custGeom>
              <a:avLst/>
              <a:gdLst>
                <a:gd name="T0" fmla="*/ 46 w 137"/>
                <a:gd name="T1" fmla="*/ 0 h 182"/>
                <a:gd name="T2" fmla="*/ 137 w 137"/>
                <a:gd name="T3" fmla="*/ 46 h 182"/>
                <a:gd name="T4" fmla="*/ 91 w 137"/>
                <a:gd name="T5" fmla="*/ 182 h 182"/>
                <a:gd name="T6" fmla="*/ 0 w 137"/>
                <a:gd name="T7" fmla="*/ 182 h 182"/>
              </a:gdLst>
              <a:ahLst/>
              <a:cxnLst>
                <a:cxn ang="0">
                  <a:pos x="T0" y="T1"/>
                </a:cxn>
                <a:cxn ang="0">
                  <a:pos x="T2" y="T3"/>
                </a:cxn>
                <a:cxn ang="0">
                  <a:pos x="T4" y="T5"/>
                </a:cxn>
                <a:cxn ang="0">
                  <a:pos x="T6" y="T7"/>
                </a:cxn>
              </a:cxnLst>
              <a:rect l="0" t="0" r="r" b="b"/>
              <a:pathLst>
                <a:path w="137" h="182">
                  <a:moveTo>
                    <a:pt x="46" y="0"/>
                  </a:moveTo>
                  <a:lnTo>
                    <a:pt x="137" y="46"/>
                  </a:lnTo>
                  <a:lnTo>
                    <a:pt x="91" y="182"/>
                  </a:lnTo>
                  <a:lnTo>
                    <a:pt x="0" y="182"/>
                  </a:lnTo>
                </a:path>
              </a:pathLst>
            </a:custGeom>
            <a:gradFill rotWithShape="1">
              <a:gsLst>
                <a:gs pos="0">
                  <a:srgbClr val="FFCC66"/>
                </a:gs>
                <a:gs pos="100000">
                  <a:srgbClr val="FF6600"/>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1" name="Freeform 40"/>
            <p:cNvSpPr>
              <a:spLocks/>
            </p:cNvSpPr>
            <p:nvPr/>
          </p:nvSpPr>
          <p:spPr bwMode="auto">
            <a:xfrm>
              <a:off x="827088" y="3466098"/>
              <a:ext cx="863600" cy="792162"/>
            </a:xfrm>
            <a:custGeom>
              <a:avLst/>
              <a:gdLst>
                <a:gd name="T0" fmla="*/ 544 w 544"/>
                <a:gd name="T1" fmla="*/ 0 h 499"/>
                <a:gd name="T2" fmla="*/ 136 w 544"/>
                <a:gd name="T3" fmla="*/ 227 h 499"/>
                <a:gd name="T4" fmla="*/ 45 w 544"/>
                <a:gd name="T5" fmla="*/ 499 h 499"/>
                <a:gd name="T6" fmla="*/ 0 w 544"/>
                <a:gd name="T7" fmla="*/ 0 h 499"/>
                <a:gd name="T8" fmla="*/ 544 w 544"/>
                <a:gd name="T9" fmla="*/ 0 h 499"/>
              </a:gdLst>
              <a:ahLst/>
              <a:cxnLst>
                <a:cxn ang="0">
                  <a:pos x="T0" y="T1"/>
                </a:cxn>
                <a:cxn ang="0">
                  <a:pos x="T2" y="T3"/>
                </a:cxn>
                <a:cxn ang="0">
                  <a:pos x="T4" y="T5"/>
                </a:cxn>
                <a:cxn ang="0">
                  <a:pos x="T6" y="T7"/>
                </a:cxn>
                <a:cxn ang="0">
                  <a:pos x="T8" y="T9"/>
                </a:cxn>
              </a:cxnLst>
              <a:rect l="0" t="0" r="r" b="b"/>
              <a:pathLst>
                <a:path w="544" h="499">
                  <a:moveTo>
                    <a:pt x="544" y="0"/>
                  </a:moveTo>
                  <a:lnTo>
                    <a:pt x="136" y="227"/>
                  </a:lnTo>
                  <a:lnTo>
                    <a:pt x="45" y="499"/>
                  </a:lnTo>
                  <a:lnTo>
                    <a:pt x="0" y="0"/>
                  </a:lnTo>
                  <a:lnTo>
                    <a:pt x="544" y="0"/>
                  </a:lnTo>
                  <a:close/>
                </a:path>
              </a:pathLst>
            </a:custGeom>
            <a:solidFill>
              <a:srgbClr val="F8F8F8"/>
            </a:solid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 name="AutoShape 38"/>
            <p:cNvSpPr>
              <a:spLocks noChangeArrowheads="1"/>
            </p:cNvSpPr>
            <p:nvPr/>
          </p:nvSpPr>
          <p:spPr bwMode="auto">
            <a:xfrm>
              <a:off x="3779838" y="1594435"/>
              <a:ext cx="144463" cy="144463"/>
            </a:xfrm>
            <a:prstGeom prst="roundRect">
              <a:avLst>
                <a:gd name="adj" fmla="val 16667"/>
              </a:avLst>
            </a:prstGeom>
            <a:gradFill rotWithShape="1">
              <a:gsLst>
                <a:gs pos="0">
                  <a:schemeClr val="accent1"/>
                </a:gs>
                <a:gs pos="100000">
                  <a:srgbClr val="1C2ED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 name="AutoShape 39"/>
            <p:cNvSpPr>
              <a:spLocks noChangeArrowheads="1"/>
            </p:cNvSpPr>
            <p:nvPr/>
          </p:nvSpPr>
          <p:spPr bwMode="auto">
            <a:xfrm>
              <a:off x="7812088" y="1594435"/>
              <a:ext cx="144463" cy="144463"/>
            </a:xfrm>
            <a:prstGeom prst="roundRect">
              <a:avLst>
                <a:gd name="adj" fmla="val 16667"/>
              </a:avLst>
            </a:prstGeom>
            <a:gradFill rotWithShape="1">
              <a:gsLst>
                <a:gs pos="0">
                  <a:schemeClr val="accent1"/>
                </a:gs>
                <a:gs pos="100000">
                  <a:srgbClr val="1C2ED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4" name="Oval 43"/>
            <p:cNvSpPr>
              <a:spLocks noChangeArrowheads="1"/>
            </p:cNvSpPr>
            <p:nvPr/>
          </p:nvSpPr>
          <p:spPr bwMode="auto">
            <a:xfrm>
              <a:off x="6011863" y="4115385"/>
              <a:ext cx="1008063" cy="1008063"/>
            </a:xfrm>
            <a:prstGeom prst="ellipse">
              <a:avLst/>
            </a:prstGeom>
            <a:solidFill>
              <a:schemeClr val="bg1"/>
            </a:solidFill>
            <a:ln w="952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5" name="AutoShape 41"/>
            <p:cNvSpPr>
              <a:spLocks noChangeArrowheads="1"/>
            </p:cNvSpPr>
            <p:nvPr/>
          </p:nvSpPr>
          <p:spPr bwMode="auto">
            <a:xfrm>
              <a:off x="1258888" y="3897898"/>
              <a:ext cx="215900" cy="144462"/>
            </a:xfrm>
            <a:prstGeom prst="roundRect">
              <a:avLst>
                <a:gd name="adj" fmla="val 16667"/>
              </a:avLst>
            </a:prstGeom>
            <a:gradFill rotWithShape="1">
              <a:gsLst>
                <a:gs pos="0">
                  <a:schemeClr val="accent1"/>
                </a:gs>
                <a:gs pos="100000">
                  <a:srgbClr val="1C2ED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6" name="AutoShape 42"/>
            <p:cNvSpPr>
              <a:spLocks noChangeArrowheads="1"/>
            </p:cNvSpPr>
            <p:nvPr/>
          </p:nvSpPr>
          <p:spPr bwMode="auto">
            <a:xfrm>
              <a:off x="7667626" y="3897898"/>
              <a:ext cx="215900" cy="144462"/>
            </a:xfrm>
            <a:prstGeom prst="roundRect">
              <a:avLst>
                <a:gd name="adj" fmla="val 16667"/>
              </a:avLst>
            </a:prstGeom>
            <a:gradFill rotWithShape="1">
              <a:gsLst>
                <a:gs pos="0">
                  <a:schemeClr val="accent1"/>
                </a:gs>
                <a:gs pos="100000">
                  <a:srgbClr val="1C2ED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7" name="AutoShape 43"/>
            <p:cNvSpPr>
              <a:spLocks noChangeArrowheads="1"/>
            </p:cNvSpPr>
            <p:nvPr/>
          </p:nvSpPr>
          <p:spPr bwMode="auto">
            <a:xfrm>
              <a:off x="4067176" y="1738898"/>
              <a:ext cx="215900" cy="142875"/>
            </a:xfrm>
            <a:prstGeom prst="roundRect">
              <a:avLst>
                <a:gd name="adj" fmla="val 16667"/>
              </a:avLst>
            </a:prstGeom>
            <a:gradFill rotWithShape="0">
              <a:gsLst>
                <a:gs pos="0">
                  <a:schemeClr val="accent1"/>
                </a:gs>
                <a:gs pos="100000">
                  <a:srgbClr val="1C2ED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8" name="AutoShape 44"/>
            <p:cNvSpPr>
              <a:spLocks noChangeArrowheads="1"/>
            </p:cNvSpPr>
            <p:nvPr/>
          </p:nvSpPr>
          <p:spPr bwMode="auto">
            <a:xfrm>
              <a:off x="7451726" y="1738898"/>
              <a:ext cx="217487" cy="142875"/>
            </a:xfrm>
            <a:prstGeom prst="roundRect">
              <a:avLst>
                <a:gd name="adj" fmla="val 16667"/>
              </a:avLst>
            </a:prstGeom>
            <a:gradFill rotWithShape="1">
              <a:gsLst>
                <a:gs pos="0">
                  <a:schemeClr val="accent1"/>
                </a:gs>
                <a:gs pos="100000">
                  <a:srgbClr val="1C2ED6"/>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9" name="AutoShape 45"/>
            <p:cNvSpPr>
              <a:spLocks noChangeArrowheads="1"/>
            </p:cNvSpPr>
            <p:nvPr/>
          </p:nvSpPr>
          <p:spPr bwMode="auto">
            <a:xfrm>
              <a:off x="5651501" y="1738898"/>
              <a:ext cx="215900" cy="142875"/>
            </a:xfrm>
            <a:prstGeom prst="roundRect">
              <a:avLst>
                <a:gd name="adj" fmla="val 16667"/>
              </a:avLst>
            </a:prstGeom>
            <a:gradFill rotWithShape="1">
              <a:gsLst>
                <a:gs pos="0">
                  <a:srgbClr val="DDDDDD"/>
                </a:gs>
                <a:gs pos="100000">
                  <a:srgbClr val="B2B2B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0" name="AutoShape 46"/>
            <p:cNvSpPr>
              <a:spLocks noChangeArrowheads="1"/>
            </p:cNvSpPr>
            <p:nvPr/>
          </p:nvSpPr>
          <p:spPr bwMode="auto">
            <a:xfrm>
              <a:off x="3419476" y="3610560"/>
              <a:ext cx="71437" cy="144463"/>
            </a:xfrm>
            <a:prstGeom prst="roundRect">
              <a:avLst>
                <a:gd name="adj" fmla="val 16667"/>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1" name="Oval 50"/>
            <p:cNvSpPr>
              <a:spLocks noChangeArrowheads="1"/>
            </p:cNvSpPr>
            <p:nvPr/>
          </p:nvSpPr>
          <p:spPr bwMode="auto">
            <a:xfrm>
              <a:off x="1258888" y="4115385"/>
              <a:ext cx="1008063" cy="1008063"/>
            </a:xfrm>
            <a:prstGeom prst="ellipse">
              <a:avLst/>
            </a:prstGeom>
            <a:solidFill>
              <a:schemeClr val="bg1"/>
            </a:solidFill>
            <a:ln w="952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2" name="AutoShape 48"/>
            <p:cNvSpPr>
              <a:spLocks noChangeArrowheads="1"/>
            </p:cNvSpPr>
            <p:nvPr/>
          </p:nvSpPr>
          <p:spPr bwMode="auto">
            <a:xfrm>
              <a:off x="5940426" y="4042360"/>
              <a:ext cx="1150937" cy="1296988"/>
            </a:xfrm>
            <a:custGeom>
              <a:avLst/>
              <a:gdLst>
                <a:gd name="G0" fmla="+- 9134 0 0"/>
                <a:gd name="G1" fmla="+- 11715078 0 0"/>
                <a:gd name="G2" fmla="+- 0 0 11715078"/>
                <a:gd name="T0" fmla="*/ 0 256 1"/>
                <a:gd name="T1" fmla="*/ 180 256 1"/>
                <a:gd name="G3" fmla="+- 11715078 T0 T1"/>
                <a:gd name="T2" fmla="*/ 0 256 1"/>
                <a:gd name="T3" fmla="*/ 90 256 1"/>
                <a:gd name="G4" fmla="+- 11715078 T2 T3"/>
                <a:gd name="G5" fmla="*/ G4 2 1"/>
                <a:gd name="T4" fmla="*/ 90 256 1"/>
                <a:gd name="T5" fmla="*/ 0 256 1"/>
                <a:gd name="G6" fmla="+- 11715078 T4 T5"/>
                <a:gd name="G7" fmla="*/ G6 2 1"/>
                <a:gd name="G8" fmla="abs 1171507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34"/>
                <a:gd name="G18" fmla="*/ 9134 1 2"/>
                <a:gd name="G19" fmla="+- G18 5400 0"/>
                <a:gd name="G20" fmla="cos G19 11715078"/>
                <a:gd name="G21" fmla="sin G19 11715078"/>
                <a:gd name="G22" fmla="+- G20 10800 0"/>
                <a:gd name="G23" fmla="+- G21 10800 0"/>
                <a:gd name="G24" fmla="+- 10800 0 G20"/>
                <a:gd name="G25" fmla="+- 9134 10800 0"/>
                <a:gd name="G26" fmla="?: G9 G17 G25"/>
                <a:gd name="G27" fmla="?: G9 0 21600"/>
                <a:gd name="G28" fmla="cos 10800 11715078"/>
                <a:gd name="G29" fmla="sin 10800 11715078"/>
                <a:gd name="G30" fmla="sin 9134 11715078"/>
                <a:gd name="G31" fmla="+- G28 10800 0"/>
                <a:gd name="G32" fmla="+- G29 10800 0"/>
                <a:gd name="G33" fmla="+- G30 10800 0"/>
                <a:gd name="G34" fmla="?: G4 0 G31"/>
                <a:gd name="G35" fmla="?: 11715078 G34 0"/>
                <a:gd name="G36" fmla="?: G6 G35 G31"/>
                <a:gd name="G37" fmla="+- 21600 0 G36"/>
                <a:gd name="G38" fmla="?: G4 0 G33"/>
                <a:gd name="G39" fmla="?: 11715078 G38 G32"/>
                <a:gd name="G40" fmla="?: G6 G39 0"/>
                <a:gd name="G41" fmla="?: G4 G32 21600"/>
                <a:gd name="G42" fmla="?: G6 G41 G33"/>
                <a:gd name="T12" fmla="*/ 10800 w 21600"/>
                <a:gd name="T13" fmla="*/ 0 h 21600"/>
                <a:gd name="T14" fmla="*/ 835 w 21600"/>
                <a:gd name="T15" fmla="*/ 11016 h 21600"/>
                <a:gd name="T16" fmla="*/ 10800 w 21600"/>
                <a:gd name="T17" fmla="*/ 1666 h 21600"/>
                <a:gd name="T18" fmla="*/ 20765 w 21600"/>
                <a:gd name="T19" fmla="*/ 1101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668" y="10997"/>
                  </a:moveTo>
                  <a:cubicBezTo>
                    <a:pt x="1666" y="10932"/>
                    <a:pt x="1666" y="10866"/>
                    <a:pt x="1666" y="10800"/>
                  </a:cubicBezTo>
                  <a:cubicBezTo>
                    <a:pt x="1666" y="5755"/>
                    <a:pt x="5755" y="1666"/>
                    <a:pt x="10800" y="1666"/>
                  </a:cubicBezTo>
                  <a:cubicBezTo>
                    <a:pt x="15844" y="1666"/>
                    <a:pt x="19934" y="5755"/>
                    <a:pt x="19934" y="10800"/>
                  </a:cubicBezTo>
                  <a:cubicBezTo>
                    <a:pt x="19934" y="10866"/>
                    <a:pt x="19933" y="10932"/>
                    <a:pt x="19931" y="10997"/>
                  </a:cubicBezTo>
                  <a:lnTo>
                    <a:pt x="21597" y="11034"/>
                  </a:lnTo>
                  <a:cubicBezTo>
                    <a:pt x="21599" y="10956"/>
                    <a:pt x="21600" y="10878"/>
                    <a:pt x="21600" y="10800"/>
                  </a:cubicBezTo>
                  <a:cubicBezTo>
                    <a:pt x="21600" y="4835"/>
                    <a:pt x="16764" y="0"/>
                    <a:pt x="10800" y="0"/>
                  </a:cubicBezTo>
                  <a:cubicBezTo>
                    <a:pt x="4835" y="0"/>
                    <a:pt x="0" y="4835"/>
                    <a:pt x="0" y="10800"/>
                  </a:cubicBezTo>
                  <a:cubicBezTo>
                    <a:pt x="-1" y="10878"/>
                    <a:pt x="0" y="10956"/>
                    <a:pt x="2" y="11034"/>
                  </a:cubicBezTo>
                  <a:close/>
                </a:path>
              </a:pathLst>
            </a:cu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tLang="en-US">
                <a:solidFill>
                  <a:schemeClr val="bg1"/>
                </a:solidFill>
              </a:endParaRPr>
            </a:p>
          </p:txBody>
        </p:sp>
        <p:sp>
          <p:nvSpPr>
            <p:cNvPr id="53" name="AutoShape 49"/>
            <p:cNvSpPr>
              <a:spLocks noChangeArrowheads="1"/>
            </p:cNvSpPr>
            <p:nvPr/>
          </p:nvSpPr>
          <p:spPr bwMode="auto">
            <a:xfrm>
              <a:off x="1187451" y="4042360"/>
              <a:ext cx="1150937" cy="1296988"/>
            </a:xfrm>
            <a:custGeom>
              <a:avLst/>
              <a:gdLst>
                <a:gd name="G0" fmla="+- 8925 0 0"/>
                <a:gd name="G1" fmla="+- 11713172 0 0"/>
                <a:gd name="G2" fmla="+- 0 0 11713172"/>
                <a:gd name="T0" fmla="*/ 0 256 1"/>
                <a:gd name="T1" fmla="*/ 180 256 1"/>
                <a:gd name="G3" fmla="+- 11713172 T0 T1"/>
                <a:gd name="T2" fmla="*/ 0 256 1"/>
                <a:gd name="T3" fmla="*/ 90 256 1"/>
                <a:gd name="G4" fmla="+- 11713172 T2 T3"/>
                <a:gd name="G5" fmla="*/ G4 2 1"/>
                <a:gd name="T4" fmla="*/ 90 256 1"/>
                <a:gd name="T5" fmla="*/ 0 256 1"/>
                <a:gd name="G6" fmla="+- 11713172 T4 T5"/>
                <a:gd name="G7" fmla="*/ G6 2 1"/>
                <a:gd name="G8" fmla="abs 1171317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925"/>
                <a:gd name="G18" fmla="*/ 8925 1 2"/>
                <a:gd name="G19" fmla="+- G18 5400 0"/>
                <a:gd name="G20" fmla="cos G19 11713172"/>
                <a:gd name="G21" fmla="sin G19 11713172"/>
                <a:gd name="G22" fmla="+- G20 10800 0"/>
                <a:gd name="G23" fmla="+- G21 10800 0"/>
                <a:gd name="G24" fmla="+- 10800 0 G20"/>
                <a:gd name="G25" fmla="+- 8925 10800 0"/>
                <a:gd name="G26" fmla="?: G9 G17 G25"/>
                <a:gd name="G27" fmla="?: G9 0 21600"/>
                <a:gd name="G28" fmla="cos 10800 11713172"/>
                <a:gd name="G29" fmla="sin 10800 11713172"/>
                <a:gd name="G30" fmla="sin 8925 11713172"/>
                <a:gd name="G31" fmla="+- G28 10800 0"/>
                <a:gd name="G32" fmla="+- G29 10800 0"/>
                <a:gd name="G33" fmla="+- G30 10800 0"/>
                <a:gd name="G34" fmla="?: G4 0 G31"/>
                <a:gd name="G35" fmla="?: 11713172 G34 0"/>
                <a:gd name="G36" fmla="?: G6 G35 G31"/>
                <a:gd name="G37" fmla="+- 21600 0 G36"/>
                <a:gd name="G38" fmla="?: G4 0 G33"/>
                <a:gd name="G39" fmla="?: 11713172 G38 G32"/>
                <a:gd name="G40" fmla="?: G6 G39 0"/>
                <a:gd name="G41" fmla="?: G4 G32 21600"/>
                <a:gd name="G42" fmla="?: G6 G41 G33"/>
                <a:gd name="T12" fmla="*/ 10800 w 21600"/>
                <a:gd name="T13" fmla="*/ 0 h 21600"/>
                <a:gd name="T14" fmla="*/ 939 w 21600"/>
                <a:gd name="T15" fmla="*/ 11018 h 21600"/>
                <a:gd name="T16" fmla="*/ 10800 w 21600"/>
                <a:gd name="T17" fmla="*/ 1875 h 21600"/>
                <a:gd name="T18" fmla="*/ 20661 w 21600"/>
                <a:gd name="T19" fmla="*/ 1101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877" y="10997"/>
                  </a:moveTo>
                  <a:cubicBezTo>
                    <a:pt x="1875" y="10932"/>
                    <a:pt x="1875" y="10866"/>
                    <a:pt x="1875" y="10800"/>
                  </a:cubicBezTo>
                  <a:cubicBezTo>
                    <a:pt x="1875" y="5870"/>
                    <a:pt x="5870" y="1875"/>
                    <a:pt x="10800" y="1875"/>
                  </a:cubicBezTo>
                  <a:cubicBezTo>
                    <a:pt x="15729" y="1875"/>
                    <a:pt x="19725" y="5870"/>
                    <a:pt x="19725" y="10800"/>
                  </a:cubicBezTo>
                  <a:cubicBezTo>
                    <a:pt x="19725" y="10866"/>
                    <a:pt x="19724" y="10932"/>
                    <a:pt x="19722" y="10997"/>
                  </a:cubicBezTo>
                  <a:lnTo>
                    <a:pt x="21597" y="11039"/>
                  </a:lnTo>
                  <a:cubicBezTo>
                    <a:pt x="21599" y="10959"/>
                    <a:pt x="21600" y="10879"/>
                    <a:pt x="21600" y="10800"/>
                  </a:cubicBezTo>
                  <a:cubicBezTo>
                    <a:pt x="21600" y="4835"/>
                    <a:pt x="16764" y="0"/>
                    <a:pt x="10800" y="0"/>
                  </a:cubicBezTo>
                  <a:cubicBezTo>
                    <a:pt x="4835" y="0"/>
                    <a:pt x="0" y="4835"/>
                    <a:pt x="0" y="10800"/>
                  </a:cubicBezTo>
                  <a:cubicBezTo>
                    <a:pt x="-1" y="10879"/>
                    <a:pt x="0" y="10959"/>
                    <a:pt x="2" y="11039"/>
                  </a:cubicBezTo>
                  <a:close/>
                </a:path>
              </a:pathLst>
            </a:cu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nvGrpSpPr>
            <p:cNvPr id="54" name="Group 53"/>
            <p:cNvGrpSpPr>
              <a:grpSpLocks/>
            </p:cNvGrpSpPr>
            <p:nvPr/>
          </p:nvGrpSpPr>
          <p:grpSpPr bwMode="auto">
            <a:xfrm>
              <a:off x="1331913" y="4186823"/>
              <a:ext cx="865188" cy="863600"/>
              <a:chOff x="431" y="2523"/>
              <a:chExt cx="545" cy="544"/>
            </a:xfrm>
          </p:grpSpPr>
          <p:sp>
            <p:nvSpPr>
              <p:cNvPr id="113" name="Oval 112"/>
              <p:cNvSpPr>
                <a:spLocks noChangeArrowheads="1"/>
              </p:cNvSpPr>
              <p:nvPr/>
            </p:nvSpPr>
            <p:spPr bwMode="auto">
              <a:xfrm>
                <a:off x="431" y="2523"/>
                <a:ext cx="545" cy="544"/>
              </a:xfrm>
              <a:prstGeom prst="ellipse">
                <a:avLst/>
              </a:prstGeom>
              <a:solidFill>
                <a:schemeClr val="tx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4" name="Oval 113"/>
              <p:cNvSpPr>
                <a:spLocks noChangeArrowheads="1"/>
              </p:cNvSpPr>
              <p:nvPr/>
            </p:nvSpPr>
            <p:spPr bwMode="auto">
              <a:xfrm>
                <a:off x="521" y="2614"/>
                <a:ext cx="363" cy="362"/>
              </a:xfrm>
              <a:prstGeom prst="ellipse">
                <a:avLst/>
              </a:prstGeom>
              <a:gradFill rotWithShape="0">
                <a:gsLst>
                  <a:gs pos="0">
                    <a:schemeClr val="bg2"/>
                  </a:gs>
                  <a:gs pos="100000">
                    <a:srgbClr val="B2B2B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5" name="Oval 114"/>
              <p:cNvSpPr>
                <a:spLocks noChangeArrowheads="1"/>
              </p:cNvSpPr>
              <p:nvPr/>
            </p:nvSpPr>
            <p:spPr bwMode="auto">
              <a:xfrm>
                <a:off x="703" y="2659"/>
                <a:ext cx="45" cy="4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6" name="Oval 115"/>
              <p:cNvSpPr>
                <a:spLocks noChangeArrowheads="1"/>
              </p:cNvSpPr>
              <p:nvPr/>
            </p:nvSpPr>
            <p:spPr bwMode="auto">
              <a:xfrm>
                <a:off x="657" y="2886"/>
                <a:ext cx="45" cy="4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7" name="Oval 116"/>
              <p:cNvSpPr>
                <a:spLocks noChangeArrowheads="1"/>
              </p:cNvSpPr>
              <p:nvPr/>
            </p:nvSpPr>
            <p:spPr bwMode="auto">
              <a:xfrm>
                <a:off x="793" y="2795"/>
                <a:ext cx="45" cy="4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8" name="Oval 117"/>
              <p:cNvSpPr>
                <a:spLocks noChangeArrowheads="1"/>
              </p:cNvSpPr>
              <p:nvPr/>
            </p:nvSpPr>
            <p:spPr bwMode="auto">
              <a:xfrm>
                <a:off x="567" y="2750"/>
                <a:ext cx="45" cy="4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9" name="Oval 118"/>
              <p:cNvSpPr>
                <a:spLocks noChangeArrowheads="1"/>
              </p:cNvSpPr>
              <p:nvPr/>
            </p:nvSpPr>
            <p:spPr bwMode="auto">
              <a:xfrm>
                <a:off x="567" y="2840"/>
                <a:ext cx="45" cy="4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0" name="Oval 119"/>
              <p:cNvSpPr>
                <a:spLocks noChangeArrowheads="1"/>
              </p:cNvSpPr>
              <p:nvPr/>
            </p:nvSpPr>
            <p:spPr bwMode="auto">
              <a:xfrm>
                <a:off x="793" y="2704"/>
                <a:ext cx="45" cy="4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1" name="Oval 120"/>
              <p:cNvSpPr>
                <a:spLocks noChangeArrowheads="1"/>
              </p:cNvSpPr>
              <p:nvPr/>
            </p:nvSpPr>
            <p:spPr bwMode="auto">
              <a:xfrm>
                <a:off x="612" y="2659"/>
                <a:ext cx="45" cy="4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2" name="Oval 121"/>
              <p:cNvSpPr>
                <a:spLocks noChangeArrowheads="1"/>
              </p:cNvSpPr>
              <p:nvPr/>
            </p:nvSpPr>
            <p:spPr bwMode="auto">
              <a:xfrm>
                <a:off x="748" y="2886"/>
                <a:ext cx="45" cy="4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3" name="Oval 122"/>
              <p:cNvSpPr>
                <a:spLocks noChangeArrowheads="1"/>
              </p:cNvSpPr>
              <p:nvPr/>
            </p:nvSpPr>
            <p:spPr bwMode="auto">
              <a:xfrm>
                <a:off x="657" y="2750"/>
                <a:ext cx="90" cy="90"/>
              </a:xfrm>
              <a:prstGeom prst="ellipse">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grpSp>
          <p:nvGrpSpPr>
            <p:cNvPr id="55" name="Group 54"/>
            <p:cNvGrpSpPr>
              <a:grpSpLocks/>
            </p:cNvGrpSpPr>
            <p:nvPr/>
          </p:nvGrpSpPr>
          <p:grpSpPr bwMode="auto">
            <a:xfrm>
              <a:off x="6083301" y="4186823"/>
              <a:ext cx="865187" cy="863600"/>
              <a:chOff x="3424" y="2523"/>
              <a:chExt cx="545" cy="544"/>
            </a:xfrm>
          </p:grpSpPr>
          <p:sp>
            <p:nvSpPr>
              <p:cNvPr id="102" name="Oval 101"/>
              <p:cNvSpPr>
                <a:spLocks noChangeArrowheads="1"/>
              </p:cNvSpPr>
              <p:nvPr/>
            </p:nvSpPr>
            <p:spPr bwMode="auto">
              <a:xfrm>
                <a:off x="3424" y="2523"/>
                <a:ext cx="545" cy="54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3" name="Oval 102"/>
              <p:cNvSpPr>
                <a:spLocks noChangeArrowheads="1"/>
              </p:cNvSpPr>
              <p:nvPr/>
            </p:nvSpPr>
            <p:spPr bwMode="auto">
              <a:xfrm>
                <a:off x="3515" y="2614"/>
                <a:ext cx="363" cy="362"/>
              </a:xfrm>
              <a:prstGeom prst="ellipse">
                <a:avLst/>
              </a:prstGeom>
              <a:gradFill rotWithShape="1">
                <a:gsLst>
                  <a:gs pos="0">
                    <a:schemeClr val="bg2"/>
                  </a:gs>
                  <a:gs pos="100000">
                    <a:srgbClr val="B2B2B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4" name="Oval 103"/>
              <p:cNvSpPr>
                <a:spLocks noChangeArrowheads="1"/>
              </p:cNvSpPr>
              <p:nvPr/>
            </p:nvSpPr>
            <p:spPr bwMode="auto">
              <a:xfrm>
                <a:off x="3651" y="2659"/>
                <a:ext cx="45" cy="4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5" name="Oval 104"/>
              <p:cNvSpPr>
                <a:spLocks noChangeArrowheads="1"/>
              </p:cNvSpPr>
              <p:nvPr/>
            </p:nvSpPr>
            <p:spPr bwMode="auto">
              <a:xfrm>
                <a:off x="3696" y="2886"/>
                <a:ext cx="45" cy="4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6" name="Oval 105"/>
              <p:cNvSpPr>
                <a:spLocks noChangeArrowheads="1"/>
              </p:cNvSpPr>
              <p:nvPr/>
            </p:nvSpPr>
            <p:spPr bwMode="auto">
              <a:xfrm>
                <a:off x="3787" y="2750"/>
                <a:ext cx="45" cy="4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7" name="Oval 106"/>
              <p:cNvSpPr>
                <a:spLocks noChangeArrowheads="1"/>
              </p:cNvSpPr>
              <p:nvPr/>
            </p:nvSpPr>
            <p:spPr bwMode="auto">
              <a:xfrm>
                <a:off x="3560" y="2795"/>
                <a:ext cx="45" cy="4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8" name="Oval 107"/>
              <p:cNvSpPr>
                <a:spLocks noChangeArrowheads="1"/>
              </p:cNvSpPr>
              <p:nvPr/>
            </p:nvSpPr>
            <p:spPr bwMode="auto">
              <a:xfrm>
                <a:off x="3560" y="2704"/>
                <a:ext cx="45" cy="4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9" name="Oval 108"/>
              <p:cNvSpPr>
                <a:spLocks noChangeArrowheads="1"/>
              </p:cNvSpPr>
              <p:nvPr/>
            </p:nvSpPr>
            <p:spPr bwMode="auto">
              <a:xfrm>
                <a:off x="3742" y="2659"/>
                <a:ext cx="45" cy="4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0" name="Oval 109"/>
              <p:cNvSpPr>
                <a:spLocks noChangeArrowheads="1"/>
              </p:cNvSpPr>
              <p:nvPr/>
            </p:nvSpPr>
            <p:spPr bwMode="auto">
              <a:xfrm>
                <a:off x="3606" y="2886"/>
                <a:ext cx="45" cy="4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1" name="Oval 110"/>
              <p:cNvSpPr>
                <a:spLocks noChangeArrowheads="1"/>
              </p:cNvSpPr>
              <p:nvPr/>
            </p:nvSpPr>
            <p:spPr bwMode="auto">
              <a:xfrm>
                <a:off x="3787" y="2840"/>
                <a:ext cx="45" cy="4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2" name="Oval 111"/>
              <p:cNvSpPr>
                <a:spLocks noChangeArrowheads="1"/>
              </p:cNvSpPr>
              <p:nvPr/>
            </p:nvSpPr>
            <p:spPr bwMode="auto">
              <a:xfrm>
                <a:off x="3651" y="2750"/>
                <a:ext cx="90" cy="90"/>
              </a:xfrm>
              <a:prstGeom prst="ellipse">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sp>
          <p:nvSpPr>
            <p:cNvPr id="56" name="Rectangle 55"/>
            <p:cNvSpPr>
              <a:spLocks noChangeArrowheads="1"/>
            </p:cNvSpPr>
            <p:nvPr/>
          </p:nvSpPr>
          <p:spPr bwMode="auto">
            <a:xfrm>
              <a:off x="611188" y="3323223"/>
              <a:ext cx="287338" cy="863600"/>
            </a:xfrm>
            <a:prstGeom prst="rect">
              <a:avLst/>
            </a:prstGeom>
            <a:solidFill>
              <a:srgbClr val="F8F8F8"/>
            </a:solidFill>
            <a:ln w="9525">
              <a:no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7" name="Rectangle 56"/>
            <p:cNvSpPr>
              <a:spLocks noChangeArrowheads="1"/>
            </p:cNvSpPr>
            <p:nvPr/>
          </p:nvSpPr>
          <p:spPr bwMode="auto">
            <a:xfrm>
              <a:off x="827088" y="3250198"/>
              <a:ext cx="863600" cy="215900"/>
            </a:xfrm>
            <a:prstGeom prst="rect">
              <a:avLst/>
            </a:prstGeom>
            <a:solidFill>
              <a:srgbClr val="F8F8F8"/>
            </a:solidFill>
            <a:ln w="9525">
              <a:solidFill>
                <a:schemeClr val="bg1"/>
              </a:solid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8" name="Text Box 76"/>
            <p:cNvSpPr txBox="1">
              <a:spLocks noChangeArrowheads="1"/>
            </p:cNvSpPr>
            <p:nvPr/>
          </p:nvSpPr>
          <p:spPr bwMode="auto">
            <a:xfrm>
              <a:off x="5651501" y="1954799"/>
              <a:ext cx="2447925" cy="32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GB" altLang="en-US" sz="1000" b="1" dirty="0">
                  <a:solidFill>
                    <a:srgbClr val="FF3300"/>
                  </a:solidFill>
                  <a:latin typeface="Arial" panose="020B0604020202020204" pitchFamily="34" charset="0"/>
                  <a:cs typeface="Arial" panose="020B0604020202020204" pitchFamily="34" charset="0"/>
                </a:rPr>
                <a:t>EMERGENCY AMBULANCE</a:t>
              </a:r>
              <a:endParaRPr lang="en-US" altLang="en-US" sz="1000" b="1" dirty="0">
                <a:solidFill>
                  <a:srgbClr val="FF3300"/>
                </a:solidFill>
                <a:latin typeface="Arial" panose="020B0604020202020204" pitchFamily="34" charset="0"/>
                <a:cs typeface="Arial" panose="020B0604020202020204" pitchFamily="34" charset="0"/>
              </a:endParaRPr>
            </a:p>
          </p:txBody>
        </p:sp>
        <p:sp>
          <p:nvSpPr>
            <p:cNvPr id="59" name="Rectangle 58" descr="Small confetti"/>
            <p:cNvSpPr>
              <a:spLocks noChangeArrowheads="1"/>
            </p:cNvSpPr>
            <p:nvPr/>
          </p:nvSpPr>
          <p:spPr bwMode="auto">
            <a:xfrm>
              <a:off x="4572001" y="4402723"/>
              <a:ext cx="1008062" cy="287337"/>
            </a:xfrm>
            <a:prstGeom prst="rect">
              <a:avLst/>
            </a:prstGeom>
            <a:pattFill prst="smConfetti">
              <a:fgClr>
                <a:schemeClr val="tx1"/>
              </a:fgClr>
              <a:bgClr>
                <a:srgbClr val="FFFF99"/>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0" name="Line 80"/>
            <p:cNvSpPr>
              <a:spLocks noChangeShapeType="1"/>
            </p:cNvSpPr>
            <p:nvPr/>
          </p:nvSpPr>
          <p:spPr bwMode="auto">
            <a:xfrm>
              <a:off x="3706813" y="3394660"/>
              <a:ext cx="0" cy="1152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1" name="Rectangle 60"/>
            <p:cNvSpPr>
              <a:spLocks noChangeArrowheads="1"/>
            </p:cNvSpPr>
            <p:nvPr/>
          </p:nvSpPr>
          <p:spPr bwMode="auto">
            <a:xfrm>
              <a:off x="682626" y="2962860"/>
              <a:ext cx="865187" cy="576263"/>
            </a:xfrm>
            <a:prstGeom prst="rect">
              <a:avLst/>
            </a:prstGeom>
            <a:solidFill>
              <a:srgbClr val="F8F8F8"/>
            </a:solidFill>
            <a:ln w="9525">
              <a:noFill/>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2" name="Line 82"/>
            <p:cNvSpPr>
              <a:spLocks noChangeShapeType="1"/>
            </p:cNvSpPr>
            <p:nvPr/>
          </p:nvSpPr>
          <p:spPr bwMode="auto">
            <a:xfrm>
              <a:off x="2339976" y="4690060"/>
              <a:ext cx="35988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3" name="Freeform 62"/>
            <p:cNvSpPr>
              <a:spLocks/>
            </p:cNvSpPr>
            <p:nvPr/>
          </p:nvSpPr>
          <p:spPr bwMode="auto">
            <a:xfrm>
              <a:off x="4067176" y="1378535"/>
              <a:ext cx="215900" cy="287338"/>
            </a:xfrm>
            <a:custGeom>
              <a:avLst/>
              <a:gdLst>
                <a:gd name="T0" fmla="*/ 0 w 136"/>
                <a:gd name="T1" fmla="*/ 181 h 181"/>
                <a:gd name="T2" fmla="*/ 91 w 136"/>
                <a:gd name="T3" fmla="*/ 45 h 181"/>
                <a:gd name="T4" fmla="*/ 136 w 136"/>
                <a:gd name="T5" fmla="*/ 0 h 181"/>
              </a:gdLst>
              <a:ahLst/>
              <a:cxnLst>
                <a:cxn ang="0">
                  <a:pos x="T0" y="T1"/>
                </a:cxn>
                <a:cxn ang="0">
                  <a:pos x="T2" y="T3"/>
                </a:cxn>
                <a:cxn ang="0">
                  <a:pos x="T4" y="T5"/>
                </a:cxn>
              </a:cxnLst>
              <a:rect l="0" t="0" r="r" b="b"/>
              <a:pathLst>
                <a:path w="136" h="181">
                  <a:moveTo>
                    <a:pt x="0" y="181"/>
                  </a:moveTo>
                  <a:lnTo>
                    <a:pt x="91" y="45"/>
                  </a:lnTo>
                  <a:lnTo>
                    <a:pt x="136"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4" name="AutoShape 87"/>
            <p:cNvSpPr>
              <a:spLocks noChangeArrowheads="1"/>
            </p:cNvSpPr>
            <p:nvPr/>
          </p:nvSpPr>
          <p:spPr bwMode="auto">
            <a:xfrm>
              <a:off x="5867401" y="1738898"/>
              <a:ext cx="215900" cy="142875"/>
            </a:xfrm>
            <a:prstGeom prst="roundRect">
              <a:avLst>
                <a:gd name="adj" fmla="val 16667"/>
              </a:avLst>
            </a:prstGeom>
            <a:gradFill rotWithShape="1">
              <a:gsLst>
                <a:gs pos="0">
                  <a:srgbClr val="DDDDDD"/>
                </a:gs>
                <a:gs pos="100000">
                  <a:srgbClr val="B2B2B2"/>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5" name="Line 88"/>
            <p:cNvSpPr>
              <a:spLocks noChangeShapeType="1"/>
            </p:cNvSpPr>
            <p:nvPr/>
          </p:nvSpPr>
          <p:spPr bwMode="auto">
            <a:xfrm>
              <a:off x="3706813" y="1954798"/>
              <a:ext cx="4321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6" name="AutoShape 89"/>
            <p:cNvSpPr>
              <a:spLocks noChangeArrowheads="1"/>
            </p:cNvSpPr>
            <p:nvPr/>
          </p:nvSpPr>
          <p:spPr bwMode="auto">
            <a:xfrm>
              <a:off x="3851276" y="4474160"/>
              <a:ext cx="71437" cy="73025"/>
            </a:xfrm>
            <a:prstGeom prst="roundRect">
              <a:avLst>
                <a:gd name="adj" fmla="val 16667"/>
              </a:avLst>
            </a:prstGeom>
            <a:gradFill rotWithShape="1">
              <a:gsLst>
                <a:gs pos="0">
                  <a:srgbClr val="FFCC99"/>
                </a:gs>
                <a:gs pos="100000">
                  <a:srgbClr val="FF66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7" name="AutoShape 90"/>
            <p:cNvSpPr>
              <a:spLocks noChangeArrowheads="1"/>
            </p:cNvSpPr>
            <p:nvPr/>
          </p:nvSpPr>
          <p:spPr bwMode="auto">
            <a:xfrm>
              <a:off x="5651501" y="4474160"/>
              <a:ext cx="71437" cy="73025"/>
            </a:xfrm>
            <a:prstGeom prst="roundRect">
              <a:avLst>
                <a:gd name="adj" fmla="val 16667"/>
              </a:avLst>
            </a:prstGeom>
            <a:gradFill rotWithShape="1">
              <a:gsLst>
                <a:gs pos="0">
                  <a:srgbClr val="FFCC99"/>
                </a:gs>
                <a:gs pos="100000">
                  <a:srgbClr val="FF66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8" name="AutoShape 91"/>
            <p:cNvSpPr>
              <a:spLocks noChangeArrowheads="1"/>
            </p:cNvSpPr>
            <p:nvPr/>
          </p:nvSpPr>
          <p:spPr bwMode="auto">
            <a:xfrm>
              <a:off x="7739063" y="4474160"/>
              <a:ext cx="71438" cy="73025"/>
            </a:xfrm>
            <a:prstGeom prst="roundRect">
              <a:avLst>
                <a:gd name="adj" fmla="val 16667"/>
              </a:avLst>
            </a:prstGeom>
            <a:gradFill rotWithShape="1">
              <a:gsLst>
                <a:gs pos="0">
                  <a:srgbClr val="FFCC99"/>
                </a:gs>
                <a:gs pos="100000">
                  <a:srgbClr val="FF66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nvGrpSpPr>
            <p:cNvPr id="69" name="Group 68"/>
            <p:cNvGrpSpPr>
              <a:grpSpLocks/>
            </p:cNvGrpSpPr>
            <p:nvPr/>
          </p:nvGrpSpPr>
          <p:grpSpPr bwMode="auto">
            <a:xfrm>
              <a:off x="3851276" y="2962860"/>
              <a:ext cx="144462" cy="142875"/>
              <a:chOff x="1519" y="3385"/>
              <a:chExt cx="91" cy="90"/>
            </a:xfrm>
          </p:grpSpPr>
          <p:sp>
            <p:nvSpPr>
              <p:cNvPr id="99" name="AutoShape 93"/>
              <p:cNvSpPr>
                <a:spLocks noChangeArrowheads="1"/>
              </p:cNvSpPr>
              <p:nvPr/>
            </p:nvSpPr>
            <p:spPr bwMode="auto">
              <a:xfrm>
                <a:off x="1519" y="3385"/>
                <a:ext cx="91" cy="90"/>
              </a:xfrm>
              <a:prstGeom prst="roundRect">
                <a:avLst>
                  <a:gd name="adj" fmla="val 16667"/>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0" name="Oval 99"/>
              <p:cNvSpPr>
                <a:spLocks noChangeArrowheads="1"/>
              </p:cNvSpPr>
              <p:nvPr/>
            </p:nvSpPr>
            <p:spPr bwMode="auto">
              <a:xfrm>
                <a:off x="1565" y="3385"/>
                <a:ext cx="45" cy="45"/>
              </a:xfrm>
              <a:prstGeom prst="ellipse">
                <a:avLst/>
              </a:prstGeom>
              <a:gradFill rotWithShape="1">
                <a:gsLst>
                  <a:gs pos="0">
                    <a:schemeClr val="bg1"/>
                  </a:gs>
                  <a:gs pos="100000">
                    <a:srgbClr val="EAEAEA"/>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1" name="Oval 100"/>
              <p:cNvSpPr>
                <a:spLocks noChangeArrowheads="1"/>
              </p:cNvSpPr>
              <p:nvPr/>
            </p:nvSpPr>
            <p:spPr bwMode="auto">
              <a:xfrm>
                <a:off x="1565" y="3430"/>
                <a:ext cx="45" cy="45"/>
              </a:xfrm>
              <a:prstGeom prst="ellipse">
                <a:avLst/>
              </a:prstGeom>
              <a:gradFill rotWithShape="1">
                <a:gsLst>
                  <a:gs pos="0">
                    <a:schemeClr val="bg1"/>
                  </a:gs>
                  <a:gs pos="100000">
                    <a:srgbClr val="EAEAEA"/>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sp>
          <p:nvSpPr>
            <p:cNvPr id="70" name="AutoShape 96"/>
            <p:cNvSpPr>
              <a:spLocks noChangeArrowheads="1"/>
            </p:cNvSpPr>
            <p:nvPr/>
          </p:nvSpPr>
          <p:spPr bwMode="auto">
            <a:xfrm>
              <a:off x="3635376" y="1594435"/>
              <a:ext cx="144462" cy="144463"/>
            </a:xfrm>
            <a:prstGeom prst="roundRect">
              <a:avLst>
                <a:gd name="adj" fmla="val 16667"/>
              </a:avLst>
            </a:prstGeom>
            <a:gradFill rotWithShape="1">
              <a:gsLst>
                <a:gs pos="0">
                  <a:schemeClr val="accent1"/>
                </a:gs>
                <a:gs pos="100000">
                  <a:srgbClr val="1C2ED6"/>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1" name="AutoShape 97"/>
            <p:cNvSpPr>
              <a:spLocks noChangeArrowheads="1"/>
            </p:cNvSpPr>
            <p:nvPr/>
          </p:nvSpPr>
          <p:spPr bwMode="auto">
            <a:xfrm>
              <a:off x="7956551" y="1594435"/>
              <a:ext cx="144462" cy="144463"/>
            </a:xfrm>
            <a:prstGeom prst="roundRect">
              <a:avLst>
                <a:gd name="adj" fmla="val 16667"/>
              </a:avLst>
            </a:prstGeom>
            <a:gradFill rotWithShape="1">
              <a:gsLst>
                <a:gs pos="0">
                  <a:srgbClr val="1C2ED6"/>
                </a:gs>
                <a:gs pos="100000">
                  <a:schemeClr val="accent1"/>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2" name="Rectangle 71" descr="60%"/>
            <p:cNvSpPr>
              <a:spLocks noChangeArrowheads="1"/>
            </p:cNvSpPr>
            <p:nvPr/>
          </p:nvSpPr>
          <p:spPr bwMode="auto">
            <a:xfrm>
              <a:off x="7164388" y="4331285"/>
              <a:ext cx="431800" cy="287338"/>
            </a:xfrm>
            <a:prstGeom prst="rect">
              <a:avLst/>
            </a:prstGeom>
            <a:pattFill prst="pct60">
              <a:fgClr>
                <a:schemeClr val="tx2"/>
              </a:fgClr>
              <a:bgClr>
                <a:srgbClr val="FFFF99"/>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3" name="AutoShape 99"/>
            <p:cNvSpPr>
              <a:spLocks noChangeArrowheads="1"/>
            </p:cNvSpPr>
            <p:nvPr/>
          </p:nvSpPr>
          <p:spPr bwMode="auto">
            <a:xfrm>
              <a:off x="1690688" y="3755023"/>
              <a:ext cx="144463" cy="71437"/>
            </a:xfrm>
            <a:prstGeom prst="roundRect">
              <a:avLst>
                <a:gd name="adj" fmla="val 16667"/>
              </a:avLst>
            </a:prstGeom>
            <a:gradFill rotWithShape="1">
              <a:gsLst>
                <a:gs pos="0">
                  <a:srgbClr val="FFCC99"/>
                </a:gs>
                <a:gs pos="100000">
                  <a:srgbClr val="FF66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4" name="AutoShape 100"/>
            <p:cNvSpPr>
              <a:spLocks noChangeArrowheads="1"/>
            </p:cNvSpPr>
            <p:nvPr/>
          </p:nvSpPr>
          <p:spPr bwMode="auto">
            <a:xfrm>
              <a:off x="3995738" y="3178760"/>
              <a:ext cx="287338" cy="287338"/>
            </a:xfrm>
            <a:prstGeom prst="diamond">
              <a:avLst/>
            </a:prstGeom>
            <a:solidFill>
              <a:srgbClr val="0080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5" name="Line 101"/>
            <p:cNvSpPr>
              <a:spLocks noChangeShapeType="1"/>
            </p:cNvSpPr>
            <p:nvPr/>
          </p:nvSpPr>
          <p:spPr bwMode="auto">
            <a:xfrm>
              <a:off x="6083301" y="2458035"/>
              <a:ext cx="13684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6" name="Line 102"/>
            <p:cNvSpPr>
              <a:spLocks noChangeShapeType="1"/>
            </p:cNvSpPr>
            <p:nvPr/>
          </p:nvSpPr>
          <p:spPr bwMode="auto">
            <a:xfrm>
              <a:off x="6083301" y="2531060"/>
              <a:ext cx="13684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7" name="Line 103"/>
            <p:cNvSpPr>
              <a:spLocks noChangeShapeType="1"/>
            </p:cNvSpPr>
            <p:nvPr/>
          </p:nvSpPr>
          <p:spPr bwMode="auto">
            <a:xfrm>
              <a:off x="6083301" y="2602498"/>
              <a:ext cx="13684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8" name="Line 104"/>
            <p:cNvSpPr>
              <a:spLocks noChangeShapeType="1"/>
            </p:cNvSpPr>
            <p:nvPr/>
          </p:nvSpPr>
          <p:spPr bwMode="auto">
            <a:xfrm>
              <a:off x="6083301" y="2673935"/>
              <a:ext cx="13684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9" name="Line 105"/>
            <p:cNvSpPr>
              <a:spLocks noChangeShapeType="1"/>
            </p:cNvSpPr>
            <p:nvPr/>
          </p:nvSpPr>
          <p:spPr bwMode="auto">
            <a:xfrm>
              <a:off x="6083301" y="2746960"/>
              <a:ext cx="13684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0" name="Line 106"/>
            <p:cNvSpPr>
              <a:spLocks noChangeShapeType="1"/>
            </p:cNvSpPr>
            <p:nvPr/>
          </p:nvSpPr>
          <p:spPr bwMode="auto">
            <a:xfrm>
              <a:off x="6083301" y="2889835"/>
              <a:ext cx="13684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1" name="Line 107"/>
            <p:cNvSpPr>
              <a:spLocks noChangeShapeType="1"/>
            </p:cNvSpPr>
            <p:nvPr/>
          </p:nvSpPr>
          <p:spPr bwMode="auto">
            <a:xfrm>
              <a:off x="6083301" y="2818398"/>
              <a:ext cx="13684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2" name="Line 108"/>
            <p:cNvSpPr>
              <a:spLocks noChangeShapeType="1"/>
            </p:cNvSpPr>
            <p:nvPr/>
          </p:nvSpPr>
          <p:spPr bwMode="auto">
            <a:xfrm>
              <a:off x="6083301" y="2386598"/>
              <a:ext cx="13684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3" name="AutoShape 109"/>
            <p:cNvSpPr>
              <a:spLocks noChangeArrowheads="1"/>
            </p:cNvSpPr>
            <p:nvPr/>
          </p:nvSpPr>
          <p:spPr bwMode="auto">
            <a:xfrm>
              <a:off x="5003801" y="4474160"/>
              <a:ext cx="144462" cy="73025"/>
            </a:xfrm>
            <a:prstGeom prst="roundRect">
              <a:avLst>
                <a:gd name="adj" fmla="val 16667"/>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84" name="Text Box 77"/>
            <p:cNvSpPr txBox="1">
              <a:spLocks noChangeArrowheads="1"/>
            </p:cNvSpPr>
            <p:nvPr/>
          </p:nvSpPr>
          <p:spPr bwMode="auto">
            <a:xfrm>
              <a:off x="5651500" y="3034298"/>
              <a:ext cx="2305050" cy="44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en-GB" altLang="en-US" sz="800" dirty="0" smtClean="0">
                  <a:solidFill>
                    <a:srgbClr val="008000"/>
                  </a:solidFill>
                </a:rPr>
                <a:t>Yorkshire Ambulance Service</a:t>
              </a:r>
              <a:br>
                <a:rPr lang="en-GB" altLang="en-US" sz="800" dirty="0" smtClean="0">
                  <a:solidFill>
                    <a:srgbClr val="008000"/>
                  </a:solidFill>
                </a:rPr>
              </a:br>
              <a:r>
                <a:rPr lang="en-GB" altLang="en-US" sz="800" dirty="0" smtClean="0">
                  <a:solidFill>
                    <a:srgbClr val="0070C0"/>
                  </a:solidFill>
                </a:rPr>
                <a:t>NHS Trust</a:t>
              </a:r>
              <a:endParaRPr lang="en-GB" altLang="en-US" sz="800" dirty="0" smtClean="0">
                <a:solidFill>
                  <a:srgbClr val="0070C0"/>
                </a:solidFill>
                <a:latin typeface="NimbusSanT" pitchFamily="2" charset="0"/>
              </a:endParaRPr>
            </a:p>
          </p:txBody>
        </p:sp>
        <p:pic>
          <p:nvPicPr>
            <p:cNvPr id="85" name="Picture 84"/>
            <p:cNvPicPr/>
            <p:nvPr/>
          </p:nvPicPr>
          <p:blipFill>
            <a:blip r:embed="rId5">
              <a:extLst>
                <a:ext uri="{28A0092B-C50C-407E-A947-70E740481C1C}">
                  <a14:useLocalDpi xmlns:a14="http://schemas.microsoft.com/office/drawing/2010/main" val="0"/>
                </a:ext>
              </a:extLst>
            </a:blip>
            <a:srcRect/>
            <a:stretch>
              <a:fillRect/>
            </a:stretch>
          </p:blipFill>
          <p:spPr bwMode="auto">
            <a:xfrm rot="21055664">
              <a:off x="3721152" y="1834966"/>
              <a:ext cx="2638174" cy="2638174"/>
            </a:xfrm>
            <a:prstGeom prst="rect">
              <a:avLst/>
            </a:prstGeom>
            <a:noFill/>
            <a:ln>
              <a:noFill/>
            </a:ln>
            <a:extLst/>
          </p:spPr>
        </p:pic>
        <p:pic>
          <p:nvPicPr>
            <p:cNvPr id="86" name="Picture 85"/>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3152">
              <a:off x="7010126" y="2205869"/>
              <a:ext cx="850854" cy="850854"/>
            </a:xfrm>
            <a:prstGeom prst="rect">
              <a:avLst/>
            </a:prstGeom>
            <a:noFill/>
            <a:ln>
              <a:noFill/>
            </a:ln>
            <a:extLst/>
          </p:spPr>
        </p:pic>
        <p:pic>
          <p:nvPicPr>
            <p:cNvPr id="87" name="Picture 86"/>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934991">
              <a:off x="6481792" y="3072427"/>
              <a:ext cx="850854" cy="850854"/>
            </a:xfrm>
            <a:prstGeom prst="rect">
              <a:avLst/>
            </a:prstGeom>
            <a:noFill/>
            <a:ln>
              <a:noFill/>
            </a:ln>
            <a:extLst/>
          </p:spPr>
        </p:pic>
        <p:pic>
          <p:nvPicPr>
            <p:cNvPr id="88" name="Picture 8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9765" y="1776086"/>
              <a:ext cx="602845" cy="602845"/>
            </a:xfrm>
            <a:prstGeom prst="rect">
              <a:avLst/>
            </a:prstGeom>
            <a:noFill/>
            <a:ln>
              <a:noFill/>
            </a:ln>
            <a:extLst/>
          </p:spPr>
        </p:pic>
        <p:pic>
          <p:nvPicPr>
            <p:cNvPr id="89" name="Picture 88"/>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78865" y="3907827"/>
              <a:ext cx="602845" cy="602845"/>
            </a:xfrm>
            <a:prstGeom prst="rect">
              <a:avLst/>
            </a:prstGeom>
            <a:noFill/>
            <a:ln>
              <a:noFill/>
            </a:ln>
            <a:extLst/>
          </p:spPr>
        </p:pic>
        <p:pic>
          <p:nvPicPr>
            <p:cNvPr id="90" name="Picture 89"/>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292619">
              <a:off x="6412193" y="2579222"/>
              <a:ext cx="405054" cy="405054"/>
            </a:xfrm>
            <a:prstGeom prst="rect">
              <a:avLst/>
            </a:prstGeom>
            <a:noFill/>
            <a:ln>
              <a:noFill/>
            </a:ln>
            <a:extLst/>
          </p:spPr>
        </p:pic>
        <p:pic>
          <p:nvPicPr>
            <p:cNvPr id="91" name="Picture 90"/>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25998">
              <a:off x="7496261" y="3217028"/>
              <a:ext cx="405054" cy="405054"/>
            </a:xfrm>
            <a:prstGeom prst="rect">
              <a:avLst/>
            </a:prstGeom>
            <a:noFill/>
            <a:ln>
              <a:noFill/>
            </a:ln>
            <a:extLst/>
          </p:spPr>
        </p:pic>
        <p:pic>
          <p:nvPicPr>
            <p:cNvPr id="92" name="Picture 9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9861" y="3540502"/>
              <a:ext cx="850854" cy="850854"/>
            </a:xfrm>
            <a:prstGeom prst="rect">
              <a:avLst/>
            </a:prstGeom>
            <a:noFill/>
            <a:ln>
              <a:noFill/>
            </a:ln>
            <a:extLst/>
          </p:spPr>
        </p:pic>
        <p:pic>
          <p:nvPicPr>
            <p:cNvPr id="93" name="Picture 92"/>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292619">
              <a:off x="1921549" y="3659651"/>
              <a:ext cx="405054" cy="405054"/>
            </a:xfrm>
            <a:prstGeom prst="rect">
              <a:avLst/>
            </a:prstGeom>
            <a:noFill/>
            <a:ln>
              <a:noFill/>
            </a:ln>
            <a:extLst/>
          </p:spPr>
        </p:pic>
        <p:pic>
          <p:nvPicPr>
            <p:cNvPr id="94" name="Picture 93"/>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25998">
              <a:off x="3126806" y="1941704"/>
              <a:ext cx="405054" cy="405054"/>
            </a:xfrm>
            <a:prstGeom prst="rect">
              <a:avLst/>
            </a:prstGeom>
            <a:noFill/>
            <a:ln>
              <a:noFill/>
            </a:ln>
            <a:extLst/>
          </p:spPr>
        </p:pic>
        <p:sp>
          <p:nvSpPr>
            <p:cNvPr id="95" name="Rectangle 94"/>
            <p:cNvSpPr>
              <a:spLocks noChangeArrowheads="1"/>
            </p:cNvSpPr>
            <p:nvPr/>
          </p:nvSpPr>
          <p:spPr bwMode="auto">
            <a:xfrm>
              <a:off x="3779838" y="2026235"/>
              <a:ext cx="719138" cy="2663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6" name="Rectangle 95"/>
            <p:cNvSpPr>
              <a:spLocks noChangeArrowheads="1"/>
            </p:cNvSpPr>
            <p:nvPr/>
          </p:nvSpPr>
          <p:spPr bwMode="auto">
            <a:xfrm>
              <a:off x="4572001" y="2026235"/>
              <a:ext cx="1008062" cy="2663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7" name="AutoShape 36"/>
            <p:cNvSpPr>
              <a:spLocks noChangeArrowheads="1"/>
            </p:cNvSpPr>
            <p:nvPr/>
          </p:nvSpPr>
          <p:spPr bwMode="auto">
            <a:xfrm>
              <a:off x="4356101" y="3610560"/>
              <a:ext cx="71437" cy="144463"/>
            </a:xfrm>
            <a:prstGeom prst="roundRect">
              <a:avLst>
                <a:gd name="adj" fmla="val 16667"/>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8" name="AutoShape 37"/>
            <p:cNvSpPr>
              <a:spLocks noChangeArrowheads="1"/>
            </p:cNvSpPr>
            <p:nvPr/>
          </p:nvSpPr>
          <p:spPr bwMode="auto">
            <a:xfrm>
              <a:off x="5435601" y="3610560"/>
              <a:ext cx="71437" cy="144463"/>
            </a:xfrm>
            <a:prstGeom prst="roundRect">
              <a:avLst>
                <a:gd name="adj" fmla="val 16667"/>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pic>
        <p:nvPicPr>
          <p:cNvPr id="125"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1247" t="19411" r="2597" b="10940"/>
          <a:stretch/>
        </p:blipFill>
        <p:spPr bwMode="auto">
          <a:xfrm rot="472459">
            <a:off x="6282980" y="1674222"/>
            <a:ext cx="2462605" cy="1835873"/>
          </a:xfrm>
          <a:prstGeom prst="rect">
            <a:avLst/>
          </a:prstGeom>
          <a:noFill/>
          <a:ln w="9525">
            <a:solidFill>
              <a:schemeClr val="tx1"/>
            </a:solidFill>
            <a:miter lim="800000"/>
            <a:headEnd/>
            <a:tailEnd/>
          </a:ln>
          <a:effectLst>
            <a:outerShdw blurRad="50800" dist="762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28" name="Picture 127"/>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61361" t="19166" r="2466" b="11831"/>
          <a:stretch/>
        </p:blipFill>
        <p:spPr bwMode="auto">
          <a:xfrm rot="21386822">
            <a:off x="3656555" y="1284802"/>
            <a:ext cx="2674053" cy="1974107"/>
          </a:xfrm>
          <a:prstGeom prst="rect">
            <a:avLst/>
          </a:prstGeom>
          <a:noFill/>
          <a:ln w="9525">
            <a:solidFill>
              <a:schemeClr val="tx1"/>
            </a:solidFill>
            <a:miter lim="800000"/>
            <a:headEnd/>
            <a:tailEnd/>
          </a:ln>
          <a:effectLst>
            <a:outerShdw blurRad="50800" dist="76200" dir="2700000" algn="ctr" rotWithShape="0">
              <a:srgbClr val="000000">
                <a:alpha val="43137"/>
              </a:srgbClr>
            </a:outerShdw>
          </a:effectLst>
          <a:extLst>
            <a:ext uri="{909E8E84-426E-40DD-AFC4-6F175D3DCCD1}">
              <a14:hiddenFill xmlns:a14="http://schemas.microsoft.com/office/drawing/2010/main">
                <a:solidFill>
                  <a:schemeClr val="accent1"/>
                </a:solidFill>
              </a14:hiddenFill>
            </a:ext>
          </a:extLst>
        </p:spPr>
      </p:pic>
      <p:pic>
        <p:nvPicPr>
          <p:cNvPr id="124"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l="70129" t="22682" r="10646" b="28606"/>
          <a:stretch>
            <a:fillRect/>
          </a:stretch>
        </p:blipFill>
        <p:spPr bwMode="auto">
          <a:xfrm rot="21254871">
            <a:off x="7066687" y="3580310"/>
            <a:ext cx="1713206" cy="1679269"/>
          </a:xfrm>
          <a:prstGeom prst="rect">
            <a:avLst/>
          </a:prstGeom>
          <a:noFill/>
          <a:ln>
            <a:noFill/>
          </a:ln>
          <a:effectLst>
            <a:outerShdw blurRad="50800" dist="762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 name="Picture 125"/>
          <p:cNvPicPr>
            <a:picLocks noChangeAspect="1"/>
          </p:cNvPicPr>
          <p:nvPr/>
        </p:nvPicPr>
        <p:blipFill rotWithShape="1">
          <a:blip r:embed="rId12">
            <a:extLst>
              <a:ext uri="{28A0092B-C50C-407E-A947-70E740481C1C}">
                <a14:useLocalDpi xmlns:a14="http://schemas.microsoft.com/office/drawing/2010/main" val="0"/>
              </a:ext>
            </a:extLst>
          </a:blip>
          <a:srcRect t="1888" b="4130"/>
          <a:stretch/>
        </p:blipFill>
        <p:spPr>
          <a:xfrm rot="223958">
            <a:off x="295744" y="1309023"/>
            <a:ext cx="3297634" cy="2035457"/>
          </a:xfrm>
          <a:prstGeom prst="rect">
            <a:avLst/>
          </a:prstGeom>
          <a:ln>
            <a:solidFill>
              <a:schemeClr val="tx1">
                <a:lumMod val="85000"/>
                <a:lumOff val="15000"/>
              </a:schemeClr>
            </a:solidFill>
          </a:ln>
          <a:effectLst>
            <a:outerShdw blurRad="50800" dist="76200" dir="2700000" algn="tl" rotWithShape="0">
              <a:prstClr val="black">
                <a:alpha val="40000"/>
              </a:prstClr>
            </a:outerShdw>
          </a:effectLst>
        </p:spPr>
      </p:pic>
      <p:pic>
        <p:nvPicPr>
          <p:cNvPr id="127" name="Picture 3"/>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1301" b="4110"/>
          <a:stretch/>
        </p:blipFill>
        <p:spPr bwMode="auto">
          <a:xfrm rot="21326282">
            <a:off x="320325" y="3323807"/>
            <a:ext cx="1643329" cy="2261600"/>
          </a:xfrm>
          <a:prstGeom prst="rect">
            <a:avLst/>
          </a:prstGeom>
          <a:noFill/>
          <a:ln>
            <a:noFill/>
          </a:ln>
          <a:effectLst>
            <a:outerShdw blurRad="50800" dist="76200" dir="2700000" algn="ctr" rotWithShape="0">
              <a:srgbClr val="000000">
                <a:alpha val="4313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052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dissolve">
                                      <p:cBhvr>
                                        <p:cTn id="7" dur="2000"/>
                                        <p:tgtEl>
                                          <p:spTgt spid="126"/>
                                        </p:tgtEl>
                                      </p:cBhvr>
                                    </p:animEffect>
                                  </p:childTnLst>
                                </p:cTn>
                              </p:par>
                              <p:par>
                                <p:cTn id="8" presetID="9" presetClass="entr" presetSubtype="0" fill="hold" nodeType="withEffect">
                                  <p:stCondLst>
                                    <p:cond delay="0"/>
                                  </p:stCondLst>
                                  <p:childTnLst>
                                    <p:set>
                                      <p:cBhvr>
                                        <p:cTn id="9" dur="1" fill="hold">
                                          <p:stCondLst>
                                            <p:cond delay="0"/>
                                          </p:stCondLst>
                                        </p:cTn>
                                        <p:tgtEl>
                                          <p:spTgt spid="127"/>
                                        </p:tgtEl>
                                        <p:attrNameLst>
                                          <p:attrName>style.visibility</p:attrName>
                                        </p:attrNameLst>
                                      </p:cBhvr>
                                      <p:to>
                                        <p:strVal val="visible"/>
                                      </p:to>
                                    </p:set>
                                    <p:animEffect transition="in" filter="dissolve">
                                      <p:cBhvr>
                                        <p:cTn id="10" dur="2000"/>
                                        <p:tgtEl>
                                          <p:spTgt spid="127"/>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2000"/>
                                        <p:tgtEl>
                                          <p:spTgt spid="6"/>
                                        </p:tgtEl>
                                      </p:cBhvr>
                                    </p:animEffect>
                                  </p:childTnLst>
                                </p:cTn>
                              </p:par>
                              <p:par>
                                <p:cTn id="14" presetID="9" presetClass="entr" presetSubtype="0" fill="hold" nodeType="withEffect">
                                  <p:stCondLst>
                                    <p:cond delay="0"/>
                                  </p:stCondLst>
                                  <p:childTnLst>
                                    <p:set>
                                      <p:cBhvr>
                                        <p:cTn id="15" dur="1" fill="hold">
                                          <p:stCondLst>
                                            <p:cond delay="0"/>
                                          </p:stCondLst>
                                        </p:cTn>
                                        <p:tgtEl>
                                          <p:spTgt spid="128"/>
                                        </p:tgtEl>
                                        <p:attrNameLst>
                                          <p:attrName>style.visibility</p:attrName>
                                        </p:attrNameLst>
                                      </p:cBhvr>
                                      <p:to>
                                        <p:strVal val="visible"/>
                                      </p:to>
                                    </p:set>
                                    <p:animEffect transition="in" filter="dissolve">
                                      <p:cBhvr>
                                        <p:cTn id="16" dur="2000"/>
                                        <p:tgtEl>
                                          <p:spTgt spid="128"/>
                                        </p:tgtEl>
                                      </p:cBhvr>
                                    </p:animEffect>
                                  </p:childTnLst>
                                </p:cTn>
                              </p:par>
                              <p:par>
                                <p:cTn id="17" presetID="9" presetClass="entr" presetSubtype="0" fill="hold" nodeType="withEffect">
                                  <p:stCondLst>
                                    <p:cond delay="0"/>
                                  </p:stCondLst>
                                  <p:childTnLst>
                                    <p:set>
                                      <p:cBhvr>
                                        <p:cTn id="18" dur="1" fill="hold">
                                          <p:stCondLst>
                                            <p:cond delay="0"/>
                                          </p:stCondLst>
                                        </p:cTn>
                                        <p:tgtEl>
                                          <p:spTgt spid="125"/>
                                        </p:tgtEl>
                                        <p:attrNameLst>
                                          <p:attrName>style.visibility</p:attrName>
                                        </p:attrNameLst>
                                      </p:cBhvr>
                                      <p:to>
                                        <p:strVal val="visible"/>
                                      </p:to>
                                    </p:set>
                                    <p:animEffect transition="in" filter="dissolve">
                                      <p:cBhvr>
                                        <p:cTn id="19" dur="2000"/>
                                        <p:tgtEl>
                                          <p:spTgt spid="125"/>
                                        </p:tgtEl>
                                      </p:cBhvr>
                                    </p:animEffect>
                                  </p:childTnLst>
                                </p:cTn>
                              </p:par>
                              <p:par>
                                <p:cTn id="20" presetID="9" presetClass="entr" presetSubtype="0" fill="hold" nodeType="withEffect">
                                  <p:stCondLst>
                                    <p:cond delay="0"/>
                                  </p:stCondLst>
                                  <p:childTnLst>
                                    <p:set>
                                      <p:cBhvr>
                                        <p:cTn id="21" dur="1" fill="hold">
                                          <p:stCondLst>
                                            <p:cond delay="0"/>
                                          </p:stCondLst>
                                        </p:cTn>
                                        <p:tgtEl>
                                          <p:spTgt spid="124"/>
                                        </p:tgtEl>
                                        <p:attrNameLst>
                                          <p:attrName>style.visibility</p:attrName>
                                        </p:attrNameLst>
                                      </p:cBhvr>
                                      <p:to>
                                        <p:strVal val="visible"/>
                                      </p:to>
                                    </p:set>
                                    <p:animEffect transition="in" filter="dissolve">
                                      <p:cBhvr>
                                        <p:cTn id="22" dur="2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195"/>
            <a:ext cx="9144000" cy="878759"/>
          </a:xfrm>
          <a:prstGeom prst="rect">
            <a:avLst/>
          </a:prstGeom>
        </p:spPr>
      </p:pic>
      <p:sp>
        <p:nvSpPr>
          <p:cNvPr id="9" name="Rectangle 8"/>
          <p:cNvSpPr/>
          <p:nvPr/>
        </p:nvSpPr>
        <p:spPr>
          <a:xfrm>
            <a:off x="0" y="-6420"/>
            <a:ext cx="9144000" cy="771124"/>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79512" y="86755"/>
            <a:ext cx="6840760" cy="584775"/>
          </a:xfrm>
          <a:prstGeom prst="rect">
            <a:avLst/>
          </a:prstGeom>
          <a:noFill/>
        </p:spPr>
        <p:txBody>
          <a:bodyPr wrap="square" rtlCol="0">
            <a:spAutoFit/>
          </a:bodyPr>
          <a:lstStyle/>
          <a:p>
            <a:r>
              <a:rPr lang="en-GB" sz="3200" b="1" dirty="0" smtClean="0">
                <a:solidFill>
                  <a:schemeClr val="bg1"/>
                </a:solidFill>
                <a:latin typeface="Arial" panose="020B0604020202020204" pitchFamily="34" charset="0"/>
                <a:cs typeface="Arial" panose="020B0604020202020204" pitchFamily="34" charset="0"/>
              </a:rPr>
              <a:t>Your Ideas Count</a:t>
            </a:r>
            <a:endParaRPr lang="en-GB" sz="3200" b="1" dirty="0">
              <a:solidFill>
                <a:schemeClr val="bg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1956" y="116632"/>
            <a:ext cx="1332173" cy="1332173"/>
          </a:xfrm>
          <a:prstGeom prst="rect">
            <a:avLst/>
          </a:prstGeom>
        </p:spPr>
      </p:pic>
      <p:sp>
        <p:nvSpPr>
          <p:cNvPr id="6" name="Rounded Rectangle 5"/>
          <p:cNvSpPr/>
          <p:nvPr/>
        </p:nvSpPr>
        <p:spPr>
          <a:xfrm>
            <a:off x="335276" y="1263876"/>
            <a:ext cx="2196430" cy="1092257"/>
          </a:xfrm>
          <a:prstGeom prst="roundRect">
            <a:avLst>
              <a:gd name="adj" fmla="val 10998"/>
            </a:avLst>
          </a:prstGeom>
          <a:solidFill>
            <a:schemeClr val="bg1">
              <a:lumMod val="85000"/>
            </a:schemeClr>
          </a:solidFill>
          <a:ln w="31750">
            <a:solidFill>
              <a:schemeClr val="tx1">
                <a:lumMod val="85000"/>
                <a:lumOff val="15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lumMod val="85000"/>
                    <a:lumOff val="15000"/>
                  </a:schemeClr>
                </a:solidFill>
                <a:latin typeface="Arial" panose="020B0604020202020204" pitchFamily="34" charset="0"/>
                <a:cs typeface="Arial" panose="020B0604020202020204" pitchFamily="34" charset="0"/>
              </a:rPr>
              <a:t>Develop a </a:t>
            </a:r>
            <a:r>
              <a:rPr lang="en-GB" dirty="0">
                <a:solidFill>
                  <a:schemeClr val="tx1">
                    <a:lumMod val="85000"/>
                    <a:lumOff val="15000"/>
                  </a:schemeClr>
                </a:solidFill>
                <a:latin typeface="Arial" panose="020B0604020202020204" pitchFamily="34" charset="0"/>
                <a:cs typeface="Arial" panose="020B0604020202020204" pitchFamily="34" charset="0"/>
              </a:rPr>
              <a:t>n</a:t>
            </a:r>
            <a:r>
              <a:rPr lang="en-GB" dirty="0" smtClean="0">
                <a:solidFill>
                  <a:schemeClr val="tx1">
                    <a:lumMod val="85000"/>
                    <a:lumOff val="15000"/>
                  </a:schemeClr>
                </a:solidFill>
                <a:latin typeface="Arial" panose="020B0604020202020204" pitchFamily="34" charset="0"/>
                <a:cs typeface="Arial" panose="020B0604020202020204" pitchFamily="34" charset="0"/>
              </a:rPr>
              <a:t>ational website and resource base</a:t>
            </a:r>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8" name="Rounded Rectangle 7"/>
          <p:cNvSpPr/>
          <p:nvPr/>
        </p:nvSpPr>
        <p:spPr>
          <a:xfrm>
            <a:off x="2531706" y="1263876"/>
            <a:ext cx="2196430" cy="1092257"/>
          </a:xfrm>
          <a:prstGeom prst="roundRect">
            <a:avLst>
              <a:gd name="adj" fmla="val 10998"/>
            </a:avLst>
          </a:prstGeom>
          <a:solidFill>
            <a:schemeClr val="bg1">
              <a:lumMod val="85000"/>
            </a:schemeClr>
          </a:solidFill>
          <a:ln w="31750">
            <a:solidFill>
              <a:schemeClr val="tx1">
                <a:lumMod val="85000"/>
                <a:lumOff val="15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lumMod val="85000"/>
                    <a:lumOff val="15000"/>
                  </a:schemeClr>
                </a:solidFill>
                <a:latin typeface="Arial" panose="020B0604020202020204" pitchFamily="34" charset="0"/>
                <a:cs typeface="Arial" panose="020B0604020202020204" pitchFamily="34" charset="0"/>
              </a:rPr>
              <a:t>Continue to gain visibility in each Ambulance Trust</a:t>
            </a:r>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0" name="Rounded Rectangle 9"/>
          <p:cNvSpPr/>
          <p:nvPr/>
        </p:nvSpPr>
        <p:spPr>
          <a:xfrm>
            <a:off x="1433491" y="2361017"/>
            <a:ext cx="2196430" cy="1092257"/>
          </a:xfrm>
          <a:prstGeom prst="roundRect">
            <a:avLst>
              <a:gd name="adj" fmla="val 10998"/>
            </a:avLst>
          </a:prstGeom>
          <a:solidFill>
            <a:schemeClr val="bg1">
              <a:lumMod val="85000"/>
            </a:schemeClr>
          </a:solidFill>
          <a:ln w="31750">
            <a:solidFill>
              <a:schemeClr val="tx1">
                <a:lumMod val="85000"/>
                <a:lumOff val="15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lumMod val="85000"/>
                    <a:lumOff val="15000"/>
                  </a:schemeClr>
                </a:solidFill>
                <a:latin typeface="Arial" panose="020B0604020202020204" pitchFamily="34" charset="0"/>
                <a:cs typeface="Arial" panose="020B0604020202020204" pitchFamily="34" charset="0"/>
              </a:rPr>
              <a:t>Continue to take part in Pride events</a:t>
            </a:r>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5" name="Rounded Rectangle 14"/>
          <p:cNvSpPr/>
          <p:nvPr/>
        </p:nvSpPr>
        <p:spPr>
          <a:xfrm>
            <a:off x="4728136" y="1263876"/>
            <a:ext cx="2196430" cy="1092257"/>
          </a:xfrm>
          <a:prstGeom prst="roundRect">
            <a:avLst>
              <a:gd name="adj" fmla="val 10998"/>
            </a:avLst>
          </a:prstGeom>
          <a:solidFill>
            <a:schemeClr val="bg1">
              <a:lumMod val="85000"/>
            </a:schemeClr>
          </a:solidFill>
          <a:ln w="31750">
            <a:solidFill>
              <a:schemeClr val="tx1">
                <a:lumMod val="85000"/>
                <a:lumOff val="15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lumMod val="85000"/>
                    <a:lumOff val="15000"/>
                  </a:schemeClr>
                </a:solidFill>
                <a:latin typeface="Arial" panose="020B0604020202020204" pitchFamily="34" charset="0"/>
                <a:cs typeface="Arial" panose="020B0604020202020204" pitchFamily="34" charset="0"/>
              </a:rPr>
              <a:t>Develop resources where there are gaps</a:t>
            </a:r>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3" name="Rounded Rectangle 12"/>
          <p:cNvSpPr/>
          <p:nvPr/>
        </p:nvSpPr>
        <p:spPr>
          <a:xfrm>
            <a:off x="3629921" y="2361017"/>
            <a:ext cx="2196430" cy="1092257"/>
          </a:xfrm>
          <a:prstGeom prst="roundRect">
            <a:avLst>
              <a:gd name="adj" fmla="val 10998"/>
            </a:avLst>
          </a:prstGeom>
          <a:solidFill>
            <a:schemeClr val="bg1">
              <a:lumMod val="85000"/>
            </a:schemeClr>
          </a:solidFill>
          <a:ln w="31750">
            <a:solidFill>
              <a:schemeClr val="tx1">
                <a:lumMod val="85000"/>
                <a:lumOff val="15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lumMod val="85000"/>
                    <a:lumOff val="15000"/>
                  </a:schemeClr>
                </a:solidFill>
                <a:latin typeface="Arial" panose="020B0604020202020204" pitchFamily="34" charset="0"/>
                <a:cs typeface="Arial" panose="020B0604020202020204" pitchFamily="34" charset="0"/>
              </a:rPr>
              <a:t>Get the ‘rainbow star-of-life’ on every ambulance</a:t>
            </a:r>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4" name="Rounded Rectangle 13"/>
          <p:cNvSpPr/>
          <p:nvPr/>
        </p:nvSpPr>
        <p:spPr>
          <a:xfrm>
            <a:off x="5826351" y="2361017"/>
            <a:ext cx="2196430" cy="1092257"/>
          </a:xfrm>
          <a:prstGeom prst="roundRect">
            <a:avLst>
              <a:gd name="adj" fmla="val 10998"/>
            </a:avLst>
          </a:prstGeom>
          <a:solidFill>
            <a:schemeClr val="bg1">
              <a:lumMod val="85000"/>
            </a:schemeClr>
          </a:solidFill>
          <a:ln w="31750">
            <a:solidFill>
              <a:schemeClr val="tx1">
                <a:lumMod val="85000"/>
                <a:lumOff val="15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lumMod val="85000"/>
                    <a:lumOff val="15000"/>
                  </a:schemeClr>
                </a:solidFill>
                <a:latin typeface="Arial" panose="020B0604020202020204" pitchFamily="34" charset="0"/>
                <a:cs typeface="Arial" panose="020B0604020202020204" pitchFamily="34" charset="0"/>
              </a:rPr>
              <a:t>Prepare the second National Conference</a:t>
            </a:r>
            <a:endParaRPr lang="en-GB"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6" name="Rounded Rectangle 15"/>
          <p:cNvSpPr/>
          <p:nvPr/>
        </p:nvSpPr>
        <p:spPr>
          <a:xfrm>
            <a:off x="335276" y="3453274"/>
            <a:ext cx="2196430" cy="1092257"/>
          </a:xfrm>
          <a:prstGeom prst="roundRect">
            <a:avLst>
              <a:gd name="adj" fmla="val 10998"/>
            </a:avLst>
          </a:prstGeom>
          <a:solidFill>
            <a:schemeClr val="bg1">
              <a:lumMod val="85000"/>
            </a:schemeClr>
          </a:solidFill>
          <a:ln w="31750">
            <a:solidFill>
              <a:schemeClr val="tx1">
                <a:lumMod val="85000"/>
                <a:lumOff val="15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Your idea…</a:t>
            </a:r>
            <a:endParaRPr lang="en-GB" dirty="0">
              <a:latin typeface="Arial" panose="020B0604020202020204" pitchFamily="34" charset="0"/>
              <a:cs typeface="Arial" panose="020B0604020202020204" pitchFamily="34" charset="0"/>
            </a:endParaRPr>
          </a:p>
        </p:txBody>
      </p:sp>
      <p:sp>
        <p:nvSpPr>
          <p:cNvPr id="17" name="Rounded Rectangle 16"/>
          <p:cNvSpPr/>
          <p:nvPr/>
        </p:nvSpPr>
        <p:spPr>
          <a:xfrm>
            <a:off x="2531706" y="3453274"/>
            <a:ext cx="2196430" cy="1092257"/>
          </a:xfrm>
          <a:prstGeom prst="roundRect">
            <a:avLst>
              <a:gd name="adj" fmla="val 10998"/>
            </a:avLst>
          </a:prstGeom>
          <a:solidFill>
            <a:schemeClr val="bg1">
              <a:lumMod val="85000"/>
            </a:schemeClr>
          </a:solidFill>
          <a:ln w="31750">
            <a:solidFill>
              <a:schemeClr val="tx1">
                <a:lumMod val="85000"/>
                <a:lumOff val="15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Your idea…</a:t>
            </a:r>
            <a:endParaRPr lang="en-GB" dirty="0">
              <a:latin typeface="Arial" panose="020B0604020202020204" pitchFamily="34" charset="0"/>
              <a:cs typeface="Arial" panose="020B0604020202020204" pitchFamily="34" charset="0"/>
            </a:endParaRPr>
          </a:p>
        </p:txBody>
      </p:sp>
      <p:sp>
        <p:nvSpPr>
          <p:cNvPr id="18" name="Rounded Rectangle 17"/>
          <p:cNvSpPr/>
          <p:nvPr/>
        </p:nvSpPr>
        <p:spPr>
          <a:xfrm>
            <a:off x="1433491" y="4545531"/>
            <a:ext cx="2196430" cy="1092257"/>
          </a:xfrm>
          <a:prstGeom prst="roundRect">
            <a:avLst>
              <a:gd name="adj" fmla="val 10998"/>
            </a:avLst>
          </a:prstGeom>
          <a:solidFill>
            <a:schemeClr val="bg1">
              <a:lumMod val="85000"/>
            </a:schemeClr>
          </a:solidFill>
          <a:ln w="31750">
            <a:solidFill>
              <a:schemeClr val="tx1">
                <a:lumMod val="85000"/>
                <a:lumOff val="15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Your idea…</a:t>
            </a:r>
            <a:endParaRPr lang="en-GB" dirty="0">
              <a:latin typeface="Arial" panose="020B0604020202020204" pitchFamily="34" charset="0"/>
              <a:cs typeface="Arial" panose="020B0604020202020204" pitchFamily="34" charset="0"/>
            </a:endParaRPr>
          </a:p>
        </p:txBody>
      </p:sp>
      <p:sp>
        <p:nvSpPr>
          <p:cNvPr id="20" name="Rounded Rectangle 19"/>
          <p:cNvSpPr/>
          <p:nvPr/>
        </p:nvSpPr>
        <p:spPr>
          <a:xfrm>
            <a:off x="4728136" y="3453274"/>
            <a:ext cx="2196430" cy="1092257"/>
          </a:xfrm>
          <a:prstGeom prst="roundRect">
            <a:avLst>
              <a:gd name="adj" fmla="val 10998"/>
            </a:avLst>
          </a:prstGeom>
          <a:solidFill>
            <a:schemeClr val="bg1">
              <a:lumMod val="85000"/>
            </a:schemeClr>
          </a:solidFill>
          <a:ln w="31750">
            <a:solidFill>
              <a:schemeClr val="tx1">
                <a:lumMod val="85000"/>
                <a:lumOff val="15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Your idea…</a:t>
            </a:r>
            <a:endParaRPr lang="en-GB" dirty="0">
              <a:latin typeface="Arial" panose="020B0604020202020204" pitchFamily="34" charset="0"/>
              <a:cs typeface="Arial" panose="020B0604020202020204" pitchFamily="34" charset="0"/>
            </a:endParaRPr>
          </a:p>
        </p:txBody>
      </p:sp>
      <p:sp>
        <p:nvSpPr>
          <p:cNvPr id="19" name="Rounded Rectangle 18"/>
          <p:cNvSpPr/>
          <p:nvPr/>
        </p:nvSpPr>
        <p:spPr>
          <a:xfrm>
            <a:off x="3629921" y="4545531"/>
            <a:ext cx="2196430" cy="1092257"/>
          </a:xfrm>
          <a:prstGeom prst="roundRect">
            <a:avLst>
              <a:gd name="adj" fmla="val 10998"/>
            </a:avLst>
          </a:prstGeom>
          <a:solidFill>
            <a:schemeClr val="bg1">
              <a:lumMod val="85000"/>
            </a:schemeClr>
          </a:solidFill>
          <a:ln w="31750">
            <a:solidFill>
              <a:schemeClr val="tx1">
                <a:lumMod val="85000"/>
                <a:lumOff val="15000"/>
              </a:schemeClr>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Your idea…</a:t>
            </a:r>
            <a:endParaRPr lang="en-GB" dirty="0">
              <a:latin typeface="Arial" panose="020B0604020202020204" pitchFamily="34" charset="0"/>
              <a:cs typeface="Arial" panose="020B0604020202020204" pitchFamily="34" charset="0"/>
            </a:endParaRPr>
          </a:p>
        </p:txBody>
      </p:sp>
      <p:sp>
        <p:nvSpPr>
          <p:cNvPr id="21" name="16-Point Star 20"/>
          <p:cNvSpPr/>
          <p:nvPr/>
        </p:nvSpPr>
        <p:spPr>
          <a:xfrm rot="279436">
            <a:off x="6605107" y="3738005"/>
            <a:ext cx="2285553" cy="1318595"/>
          </a:xfrm>
          <a:prstGeom prst="star16">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latin typeface="Arial" panose="020B0604020202020204" pitchFamily="34" charset="0"/>
                <a:cs typeface="Arial" panose="020B0604020202020204" pitchFamily="34" charset="0"/>
              </a:rPr>
              <a:t>Add your brick to the wall!</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052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randombar(horizontal)">
                                      <p:cBhvr>
                                        <p:cTn id="39" dur="500"/>
                                        <p:tgtEl>
                                          <p:spTgt spid="20"/>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randombar(horizontal)">
                                      <p:cBhvr>
                                        <p:cTn id="47" dur="500"/>
                                        <p:tgtEl>
                                          <p:spTgt spid="19"/>
                                        </p:tgtEl>
                                      </p:cBhvr>
                                    </p:animEffect>
                                  </p:childTnLst>
                                </p:cTn>
                              </p:par>
                            </p:childTnLst>
                          </p:cTn>
                        </p:par>
                        <p:par>
                          <p:cTn id="48" fill="hold">
                            <p:stCondLst>
                              <p:cond delay="5500"/>
                            </p:stCondLst>
                            <p:childTnLst>
                              <p:par>
                                <p:cTn id="49" presetID="9" presetClass="entr" presetSubtype="0" fill="hold" grpId="0" nodeType="afterEffect">
                                  <p:stCondLst>
                                    <p:cond delay="2000"/>
                                  </p:stCondLst>
                                  <p:childTnLst>
                                    <p:set>
                                      <p:cBhvr>
                                        <p:cTn id="50" dur="1" fill="hold">
                                          <p:stCondLst>
                                            <p:cond delay="0"/>
                                          </p:stCondLst>
                                        </p:cTn>
                                        <p:tgtEl>
                                          <p:spTgt spid="21"/>
                                        </p:tgtEl>
                                        <p:attrNameLst>
                                          <p:attrName>style.visibility</p:attrName>
                                        </p:attrNameLst>
                                      </p:cBhvr>
                                      <p:to>
                                        <p:strVal val="visible"/>
                                      </p:to>
                                    </p:set>
                                    <p:animEffect transition="in" filter="dissolve">
                                      <p:cBhvr>
                                        <p:cTn id="5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5" grpId="0" animBg="1"/>
      <p:bldP spid="13" grpId="0" animBg="1"/>
      <p:bldP spid="14" grpId="0" animBg="1"/>
      <p:bldP spid="16" grpId="0" animBg="1"/>
      <p:bldP spid="17" grpId="0" animBg="1"/>
      <p:bldP spid="18" grpId="0" animBg="1"/>
      <p:bldP spid="20" grpId="0" animBg="1"/>
      <p:bldP spid="19"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195"/>
            <a:ext cx="9144000" cy="878759"/>
          </a:xfrm>
          <a:prstGeom prst="rect">
            <a:avLst/>
          </a:prstGeom>
        </p:spPr>
      </p:pic>
      <p:sp>
        <p:nvSpPr>
          <p:cNvPr id="9" name="Rectangle 8"/>
          <p:cNvSpPr/>
          <p:nvPr/>
        </p:nvSpPr>
        <p:spPr>
          <a:xfrm>
            <a:off x="0" y="-6420"/>
            <a:ext cx="9144000" cy="771124"/>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1956" y="116632"/>
            <a:ext cx="1332173" cy="1332173"/>
          </a:xfrm>
          <a:prstGeom prst="rect">
            <a:avLst/>
          </a:prstGeom>
        </p:spPr>
      </p:pic>
      <p:pic>
        <p:nvPicPr>
          <p:cNvPr id="16" name="Picture 2" descr="http://2.bp.blogspot.com/_JpLK3CEavUc/TGJMIxa2WeI/AAAAAAAAAMc/F47x1t5T3fg/s1600/thatsalllog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1638219"/>
            <a:ext cx="3888055" cy="3978898"/>
          </a:xfrm>
          <a:prstGeom prst="rect">
            <a:avLst/>
          </a:prstGeom>
          <a:noFill/>
          <a:extLst>
            <a:ext uri="{909E8E84-426E-40DD-AFC4-6F175D3DCCD1}">
              <a14:hiddenFill xmlns:a14="http://schemas.microsoft.com/office/drawing/2010/main">
                <a:solidFill>
                  <a:srgbClr val="FFFFFF"/>
                </a:solidFill>
              </a14:hiddenFill>
            </a:ext>
          </a:extLst>
        </p:spPr>
      </p:pic>
      <p:sp>
        <p:nvSpPr>
          <p:cNvPr id="17" name="Pentagon 14"/>
          <p:cNvSpPr>
            <a:spLocks noChangeArrowheads="1"/>
          </p:cNvSpPr>
          <p:nvPr/>
        </p:nvSpPr>
        <p:spPr bwMode="auto">
          <a:xfrm rot="217271">
            <a:off x="328244" y="1412697"/>
            <a:ext cx="4752611" cy="936625"/>
          </a:xfrm>
          <a:prstGeom prst="homePlate">
            <a:avLst>
              <a:gd name="adj" fmla="val 49993"/>
            </a:avLst>
          </a:prstGeom>
          <a:solidFill>
            <a:srgbClr val="00B0F0"/>
          </a:solidFill>
          <a:ln w="25400" algn="ctr">
            <a:solidFill>
              <a:schemeClr val="bg1"/>
            </a:solidFill>
            <a:round/>
            <a:headEnd/>
            <a:tailEnd/>
          </a:ln>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GB" altLang="en-US" sz="2800" b="1" dirty="0" smtClean="0">
                <a:solidFill>
                  <a:schemeClr val="bg1"/>
                </a:solidFill>
                <a:latin typeface="Arial" pitchFamily="34" charset="0"/>
                <a:ea typeface="Geneva"/>
                <a:cs typeface="Geneva"/>
              </a:rPr>
              <a:t>  Enjoy Your Day!</a:t>
            </a:r>
            <a:endParaRPr lang="en-GB" altLang="en-US" sz="2800" b="1" dirty="0">
              <a:solidFill>
                <a:schemeClr val="bg1"/>
              </a:solidFill>
              <a:latin typeface="Arial" pitchFamily="34" charset="0"/>
              <a:ea typeface="Geneva"/>
              <a:cs typeface="Geneva"/>
            </a:endParaRPr>
          </a:p>
        </p:txBody>
      </p:sp>
      <p:sp>
        <p:nvSpPr>
          <p:cNvPr id="18" name="TextBox 17"/>
          <p:cNvSpPr txBox="1"/>
          <p:nvPr/>
        </p:nvSpPr>
        <p:spPr>
          <a:xfrm>
            <a:off x="296193" y="2645618"/>
            <a:ext cx="4176464" cy="2954655"/>
          </a:xfrm>
          <a:prstGeom prst="rect">
            <a:avLst/>
          </a:prstGeom>
          <a:noFill/>
        </p:spPr>
        <p:txBody>
          <a:bodyPr wrap="square" rtlCol="0">
            <a:spAutoFit/>
          </a:bodyPr>
          <a:lstStyle/>
          <a:p>
            <a:pPr marL="285750" indent="-285750">
              <a:buClr>
                <a:srgbClr val="00B0F0"/>
              </a:buClr>
              <a:buFont typeface="Wingdings" panose="05000000000000000000" pitchFamily="2" charset="2"/>
              <a:buChar char="§"/>
            </a:pPr>
            <a:r>
              <a:rPr lang="en-GB" b="1" dirty="0" smtClean="0">
                <a:solidFill>
                  <a:schemeClr val="tx1">
                    <a:lumMod val="85000"/>
                    <a:lumOff val="15000"/>
                  </a:schemeClr>
                </a:solidFill>
                <a:latin typeface="Arial" panose="020B0604020202020204" pitchFamily="34" charset="0"/>
                <a:cs typeface="Arial" panose="020B0604020202020204" pitchFamily="34" charset="0"/>
              </a:rPr>
              <a:t>Alistair Gunn</a:t>
            </a:r>
            <a:br>
              <a:rPr lang="en-GB" b="1" dirty="0" smtClean="0">
                <a:solidFill>
                  <a:schemeClr val="tx1">
                    <a:lumMod val="85000"/>
                    <a:lumOff val="15000"/>
                  </a:schemeClr>
                </a:solidFill>
                <a:latin typeface="Arial" panose="020B0604020202020204" pitchFamily="34" charset="0"/>
                <a:cs typeface="Arial" panose="020B0604020202020204" pitchFamily="34" charset="0"/>
              </a:rPr>
            </a:br>
            <a:r>
              <a:rPr lang="en-GB" dirty="0" smtClean="0">
                <a:solidFill>
                  <a:schemeClr val="tx1">
                    <a:lumMod val="85000"/>
                    <a:lumOff val="15000"/>
                  </a:schemeClr>
                </a:solidFill>
                <a:latin typeface="Arial" panose="020B0604020202020204" pitchFamily="34" charset="0"/>
                <a:cs typeface="Arial" panose="020B0604020202020204" pitchFamily="34" charset="0"/>
              </a:rPr>
              <a:t>Yorkshire Ambulance Service</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solidFill>
                  <a:srgbClr val="00B0F0"/>
                </a:solidFill>
                <a:latin typeface="Arial" panose="020B0604020202020204" pitchFamily="34" charset="0"/>
                <a:cs typeface="Arial" panose="020B0604020202020204" pitchFamily="34" charset="0"/>
              </a:rPr>
              <a:t>alistair.gunn@yas.nhs.uk</a:t>
            </a:r>
          </a:p>
          <a:p>
            <a:pPr marL="285750" indent="-285750">
              <a:buClr>
                <a:srgbClr val="00B0F0"/>
              </a:buClr>
              <a:buFont typeface="Wingdings" panose="05000000000000000000" pitchFamily="2" charset="2"/>
              <a:buChar char="§"/>
            </a:pPr>
            <a:endParaRPr lang="en-GB" sz="1200" dirty="0">
              <a:latin typeface="Arial" panose="020B0604020202020204" pitchFamily="34" charset="0"/>
              <a:cs typeface="Arial" panose="020B0604020202020204" pitchFamily="34" charset="0"/>
            </a:endParaRPr>
          </a:p>
          <a:p>
            <a:pPr marL="285750" indent="-285750">
              <a:buClr>
                <a:srgbClr val="00B0F0"/>
              </a:buClr>
              <a:buFont typeface="Wingdings" panose="05000000000000000000" pitchFamily="2" charset="2"/>
              <a:buChar char="§"/>
            </a:pPr>
            <a:r>
              <a:rPr lang="en-GB" b="1" dirty="0" smtClean="0">
                <a:solidFill>
                  <a:schemeClr val="tx1">
                    <a:lumMod val="85000"/>
                    <a:lumOff val="15000"/>
                  </a:schemeClr>
                </a:solidFill>
                <a:latin typeface="Arial" panose="020B0604020202020204" pitchFamily="34" charset="0"/>
                <a:cs typeface="Arial" panose="020B0604020202020204" pitchFamily="34" charset="0"/>
              </a:rPr>
              <a:t>Kirsten Willis</a:t>
            </a:r>
            <a:br>
              <a:rPr lang="en-GB" b="1" dirty="0" smtClean="0">
                <a:solidFill>
                  <a:schemeClr val="tx1">
                    <a:lumMod val="85000"/>
                    <a:lumOff val="15000"/>
                  </a:schemeClr>
                </a:solidFill>
                <a:latin typeface="Arial" panose="020B0604020202020204" pitchFamily="34" charset="0"/>
                <a:cs typeface="Arial" panose="020B0604020202020204" pitchFamily="34" charset="0"/>
              </a:rPr>
            </a:br>
            <a:r>
              <a:rPr lang="en-GB" dirty="0" smtClean="0">
                <a:solidFill>
                  <a:schemeClr val="tx1">
                    <a:lumMod val="85000"/>
                    <a:lumOff val="15000"/>
                  </a:schemeClr>
                </a:solidFill>
                <a:latin typeface="Arial" panose="020B0604020202020204" pitchFamily="34" charset="0"/>
                <a:cs typeface="Arial" panose="020B0604020202020204" pitchFamily="34" charset="0"/>
              </a:rPr>
              <a:t>South Central Ambulance Service</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solidFill>
                  <a:srgbClr val="00B0F0"/>
                </a:solidFill>
                <a:latin typeface="Arial" panose="020B0604020202020204" pitchFamily="34" charset="0"/>
                <a:cs typeface="Arial" panose="020B0604020202020204" pitchFamily="34" charset="0"/>
              </a:rPr>
              <a:t>kirsten.willis@scas.nhs.uk</a:t>
            </a:r>
          </a:p>
          <a:p>
            <a:pPr marL="285750" indent="-285750">
              <a:buClr>
                <a:srgbClr val="00B0F0"/>
              </a:buClr>
              <a:buFont typeface="Wingdings" panose="05000000000000000000" pitchFamily="2" charset="2"/>
              <a:buChar char="§"/>
            </a:pPr>
            <a:endParaRPr lang="en-GB" sz="1200" dirty="0">
              <a:latin typeface="Arial" panose="020B0604020202020204" pitchFamily="34" charset="0"/>
              <a:cs typeface="Arial" panose="020B0604020202020204" pitchFamily="34" charset="0"/>
            </a:endParaRPr>
          </a:p>
          <a:p>
            <a:pPr marL="285750" indent="-285750">
              <a:buClr>
                <a:srgbClr val="00B0F0"/>
              </a:buClr>
              <a:buFont typeface="Wingdings" panose="05000000000000000000" pitchFamily="2" charset="2"/>
              <a:buChar char="§"/>
            </a:pPr>
            <a:r>
              <a:rPr lang="en-GB" b="1" dirty="0" smtClean="0">
                <a:solidFill>
                  <a:schemeClr val="tx1">
                    <a:lumMod val="85000"/>
                    <a:lumOff val="15000"/>
                  </a:schemeClr>
                </a:solidFill>
                <a:latin typeface="Arial" panose="020B0604020202020204" pitchFamily="34" charset="0"/>
                <a:cs typeface="Arial" panose="020B0604020202020204" pitchFamily="34" charset="0"/>
              </a:rPr>
              <a:t>Ben Sargent</a:t>
            </a:r>
            <a:r>
              <a:rPr lang="en-GB" dirty="0" smtClean="0">
                <a:solidFill>
                  <a:schemeClr val="tx1">
                    <a:lumMod val="85000"/>
                    <a:lumOff val="15000"/>
                  </a:schemeClr>
                </a:solidFill>
                <a:latin typeface="Arial" panose="020B0604020202020204" pitchFamily="34" charset="0"/>
                <a:cs typeface="Arial" panose="020B0604020202020204" pitchFamily="34" charset="0"/>
              </a:rPr>
              <a:t/>
            </a:r>
            <a:br>
              <a:rPr lang="en-GB" dirty="0" smtClean="0">
                <a:solidFill>
                  <a:schemeClr val="tx1">
                    <a:lumMod val="85000"/>
                    <a:lumOff val="15000"/>
                  </a:schemeClr>
                </a:solidFill>
                <a:latin typeface="Arial" panose="020B0604020202020204" pitchFamily="34" charset="0"/>
                <a:cs typeface="Arial" panose="020B0604020202020204" pitchFamily="34" charset="0"/>
              </a:rPr>
            </a:br>
            <a:r>
              <a:rPr lang="en-GB" dirty="0" smtClean="0">
                <a:solidFill>
                  <a:schemeClr val="tx1">
                    <a:lumMod val="85000"/>
                    <a:lumOff val="15000"/>
                  </a:schemeClr>
                </a:solidFill>
                <a:latin typeface="Arial" panose="020B0604020202020204" pitchFamily="34" charset="0"/>
                <a:cs typeface="Arial" panose="020B0604020202020204" pitchFamily="34" charset="0"/>
              </a:rPr>
              <a:t>North East Ambulance Service</a:t>
            </a: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solidFill>
                  <a:srgbClr val="00B0F0"/>
                </a:solidFill>
                <a:latin typeface="Arial" panose="020B0604020202020204" pitchFamily="34" charset="0"/>
                <a:cs typeface="Arial" panose="020B0604020202020204" pitchFamily="34" charset="0"/>
              </a:rPr>
              <a:t>ben.sargent@neas.nhs.uk</a:t>
            </a:r>
          </a:p>
        </p:txBody>
      </p:sp>
      <p:sp>
        <p:nvSpPr>
          <p:cNvPr id="8" name="TextBox 7"/>
          <p:cNvSpPr txBox="1"/>
          <p:nvPr/>
        </p:nvSpPr>
        <p:spPr>
          <a:xfrm>
            <a:off x="179512" y="86755"/>
            <a:ext cx="6840760" cy="584775"/>
          </a:xfrm>
          <a:prstGeom prst="rect">
            <a:avLst/>
          </a:prstGeom>
          <a:noFill/>
        </p:spPr>
        <p:txBody>
          <a:bodyPr wrap="square" rtlCol="0">
            <a:spAutoFit/>
          </a:bodyPr>
          <a:lstStyle/>
          <a:p>
            <a:r>
              <a:rPr lang="en-GB" sz="3200" b="1" dirty="0" smtClean="0">
                <a:solidFill>
                  <a:schemeClr val="bg1"/>
                </a:solidFill>
                <a:latin typeface="Arial" panose="020B0604020202020204" pitchFamily="34" charset="0"/>
                <a:cs typeface="Arial" panose="020B0604020202020204" pitchFamily="34" charset="0"/>
              </a:rPr>
              <a:t>Finally…</a:t>
            </a:r>
            <a:endParaRPr lang="en-GB"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670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42783" b="29000"/>
          <a:stretch/>
        </p:blipFill>
        <p:spPr>
          <a:xfrm>
            <a:off x="5220072" y="1976703"/>
            <a:ext cx="3923928" cy="4869160"/>
          </a:xfrm>
          <a:prstGeom prst="rect">
            <a:avLst/>
          </a:prstGeom>
        </p:spPr>
      </p:pic>
      <p:sp>
        <p:nvSpPr>
          <p:cNvPr id="9" name="Rounded Rectangle 8"/>
          <p:cNvSpPr/>
          <p:nvPr/>
        </p:nvSpPr>
        <p:spPr>
          <a:xfrm>
            <a:off x="441648" y="548680"/>
            <a:ext cx="8171631" cy="1152128"/>
          </a:xfrm>
          <a:prstGeom prst="roundRect">
            <a:avLst>
              <a:gd name="adj" fmla="val 7616"/>
            </a:avLst>
          </a:prstGeom>
          <a:gradFill>
            <a:gsLst>
              <a:gs pos="0">
                <a:schemeClr val="accent1">
                  <a:lumMod val="20000"/>
                  <a:lumOff val="80000"/>
                </a:schemeClr>
              </a:gs>
              <a:gs pos="0">
                <a:srgbClr val="00B0F0"/>
              </a:gs>
              <a:gs pos="50000">
                <a:srgbClr val="00B0F0"/>
              </a:gs>
              <a:gs pos="100000">
                <a:srgbClr val="00B0F0"/>
              </a:gs>
              <a:gs pos="100000">
                <a:schemeClr val="accent1">
                  <a:lumMod val="20000"/>
                  <a:lumOff val="80000"/>
                </a:schemeClr>
              </a:gs>
            </a:gsLst>
            <a:lin ang="5400000" scaled="0"/>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latin typeface="Arial" panose="020B0604020202020204" pitchFamily="34" charset="0"/>
                <a:cs typeface="Arial" panose="020B0604020202020204" pitchFamily="34" charset="0"/>
              </a:rPr>
              <a:t>Thank you to our sponsors</a:t>
            </a:r>
            <a:endParaRPr lang="en-GB" sz="3200" b="1" dirty="0">
              <a:latin typeface="Arial" panose="020B0604020202020204" pitchFamily="34" charset="0"/>
              <a:cs typeface="Arial" panose="020B0604020202020204" pitchFamily="34" charset="0"/>
            </a:endParaRPr>
          </a:p>
        </p:txBody>
      </p:sp>
      <p:sp>
        <p:nvSpPr>
          <p:cNvPr id="10" name="Rectangle 9"/>
          <p:cNvSpPr/>
          <p:nvPr/>
        </p:nvSpPr>
        <p:spPr>
          <a:xfrm>
            <a:off x="0" y="5949280"/>
            <a:ext cx="9144000" cy="9087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3536" y="5986491"/>
            <a:ext cx="8064896" cy="1107996"/>
          </a:xfrm>
          <a:prstGeom prst="rect">
            <a:avLst/>
          </a:prstGeom>
          <a:noFill/>
        </p:spPr>
        <p:txBody>
          <a:bodyPr wrap="square" rtlCol="0">
            <a:spAutoFit/>
          </a:bodyPr>
          <a:lstStyle/>
          <a:p>
            <a:r>
              <a:rPr lang="en-GB" sz="2400" b="1" dirty="0" smtClean="0">
                <a:ln>
                  <a:solidFill>
                    <a:schemeClr val="bg1">
                      <a:lumMod val="65000"/>
                    </a:schemeClr>
                  </a:solidFill>
                </a:ln>
                <a:solidFill>
                  <a:srgbClr val="FFFF0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National</a:t>
            </a:r>
            <a:r>
              <a:rPr lang="en-GB" sz="2400" b="1" dirty="0">
                <a:ln>
                  <a:solidFill>
                    <a:schemeClr val="bg1">
                      <a:lumMod val="65000"/>
                    </a:schemeClr>
                  </a:solidFill>
                </a:ln>
                <a:solidFill>
                  <a:srgbClr val="FFFF0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 </a:t>
            </a:r>
            <a:r>
              <a:rPr lang="en-GB" sz="2400" b="1" dirty="0" smtClean="0">
                <a:ln>
                  <a:solidFill>
                    <a:schemeClr val="bg1">
                      <a:lumMod val="65000"/>
                    </a:schemeClr>
                  </a:solidFill>
                </a:ln>
                <a:solidFill>
                  <a:srgbClr val="FFFF0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rPr>
              <a:t>Ambulance LGBT Network</a:t>
            </a:r>
          </a:p>
          <a:p>
            <a:endParaRPr lang="en-GB" sz="400" b="1" dirty="0" smtClean="0">
              <a:ln>
                <a:solidFill>
                  <a:schemeClr val="bg1">
                    <a:lumMod val="65000"/>
                  </a:schemeClr>
                </a:solidFill>
              </a:ln>
              <a:solidFill>
                <a:srgbClr val="FFFF0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endParaRPr>
          </a:p>
          <a:p>
            <a:r>
              <a:rPr lang="en-GB"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Supporting Lesbian, Gay, </a:t>
            </a:r>
            <a:r>
              <a:rPr lang="en-GB" sz="1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Bisexual, Trans* </a:t>
            </a:r>
            <a:r>
              <a:rPr lang="en-GB"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staff, patients and communities</a:t>
            </a:r>
          </a:p>
          <a:p>
            <a:endParaRPr lang="en-GB" sz="2400" b="1" dirty="0">
              <a:ln>
                <a:solidFill>
                  <a:schemeClr val="bg1">
                    <a:lumMod val="65000"/>
                  </a:schemeClr>
                </a:solidFill>
              </a:ln>
              <a:solidFill>
                <a:srgbClr val="FFFF00"/>
              </a:solidFill>
              <a:effectLst>
                <a:outerShdw blurRad="38100" dist="38100" dir="2700000" algn="tl">
                  <a:srgbClr val="000000">
                    <a:alpha val="43137"/>
                  </a:srgbClr>
                </a:outerShdw>
              </a:effectLst>
              <a:latin typeface="Arial" panose="020B0604020202020204" pitchFamily="34" charset="0"/>
              <a:ea typeface="Tahoma" panose="020B0604030504040204" pitchFamily="34" charset="0"/>
              <a:cs typeface="Arial" panose="020B0604020202020204" pitchFamily="34"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5718" y="5127583"/>
            <a:ext cx="1643394" cy="1643394"/>
          </a:xfrm>
          <a:prstGeom prst="rect">
            <a:avLst/>
          </a:prstGeom>
        </p:spPr>
      </p:pic>
      <p:sp>
        <p:nvSpPr>
          <p:cNvPr id="16" name="Rounded Rectangle 15"/>
          <p:cNvSpPr/>
          <p:nvPr/>
        </p:nvSpPr>
        <p:spPr>
          <a:xfrm>
            <a:off x="441647" y="1951162"/>
            <a:ext cx="8171631" cy="2990006"/>
          </a:xfrm>
          <a:prstGeom prst="roundRect">
            <a:avLst>
              <a:gd name="adj" fmla="val 347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800" b="1" dirty="0" smtClean="0">
              <a:solidFill>
                <a:schemeClr val="tx1"/>
              </a:solidFill>
              <a:latin typeface="Arial" panose="020B0604020202020204" pitchFamily="34" charset="0"/>
              <a:cs typeface="Arial" panose="020B0604020202020204" pitchFamily="34" charset="0"/>
            </a:endParaRPr>
          </a:p>
          <a:p>
            <a:pPr algn="ctr"/>
            <a:r>
              <a:rPr lang="en-GB" dirty="0" smtClean="0">
                <a:solidFill>
                  <a:schemeClr val="tx1"/>
                </a:solidFill>
                <a:latin typeface="Arial" panose="020B0604020202020204" pitchFamily="34" charset="0"/>
                <a:cs typeface="Arial" panose="020B0604020202020204" pitchFamily="34" charset="0"/>
              </a:rPr>
              <a:t>Today’s conference is sponsored by:</a:t>
            </a:r>
            <a:endParaRPr lang="en-GB"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592" y="2698206"/>
            <a:ext cx="1872208" cy="699701"/>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b="15692"/>
          <a:stretch/>
        </p:blipFill>
        <p:spPr>
          <a:xfrm>
            <a:off x="3771857" y="2590961"/>
            <a:ext cx="1600286" cy="1342323"/>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9632" y="3538307"/>
            <a:ext cx="1368152" cy="1166832"/>
          </a:xfrm>
          <a:prstGeom prst="rect">
            <a:avLst/>
          </a:prstGeom>
        </p:spPr>
      </p:pic>
      <p:pic>
        <p:nvPicPr>
          <p:cNvPr id="13" name="Picture 12" descr="Cordant Cleaning Logo"/>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96436" y="3947031"/>
            <a:ext cx="1799590" cy="579120"/>
          </a:xfrm>
          <a:prstGeom prst="rect">
            <a:avLst/>
          </a:prstGeom>
          <a:noFill/>
          <a:ln>
            <a:noFill/>
          </a:ln>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96436" y="2713833"/>
            <a:ext cx="1971199" cy="717057"/>
          </a:xfrm>
          <a:prstGeom prst="rect">
            <a:avLst/>
          </a:prstGeom>
        </p:spPr>
      </p:pic>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31318" y="4052902"/>
            <a:ext cx="2592288" cy="716762"/>
          </a:xfrm>
          <a:prstGeom prst="rect">
            <a:avLst/>
          </a:prstGeom>
        </p:spPr>
      </p:pic>
    </p:spTree>
    <p:extLst>
      <p:ext uri="{BB962C8B-B14F-4D97-AF65-F5344CB8AC3E}">
        <p14:creationId xmlns:p14="http://schemas.microsoft.com/office/powerpoint/2010/main" val="1225781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195"/>
            <a:ext cx="9144000" cy="878759"/>
          </a:xfrm>
          <a:prstGeom prst="rect">
            <a:avLst/>
          </a:prstGeom>
        </p:spPr>
      </p:pic>
      <p:sp>
        <p:nvSpPr>
          <p:cNvPr id="8" name="Rounded Rectangle 7"/>
          <p:cNvSpPr/>
          <p:nvPr/>
        </p:nvSpPr>
        <p:spPr>
          <a:xfrm>
            <a:off x="467544" y="1844824"/>
            <a:ext cx="8171631" cy="3384376"/>
          </a:xfrm>
          <a:prstGeom prst="roundRect">
            <a:avLst>
              <a:gd name="adj" fmla="val 7616"/>
            </a:avLst>
          </a:prstGeom>
          <a:gradFill>
            <a:gsLst>
              <a:gs pos="0">
                <a:schemeClr val="accent1">
                  <a:lumMod val="20000"/>
                  <a:lumOff val="80000"/>
                </a:schemeClr>
              </a:gs>
              <a:gs pos="0">
                <a:srgbClr val="00B0F0"/>
              </a:gs>
              <a:gs pos="50000">
                <a:srgbClr val="00B0F0"/>
              </a:gs>
              <a:gs pos="100000">
                <a:srgbClr val="00B0F0"/>
              </a:gs>
              <a:gs pos="100000">
                <a:schemeClr val="accent1">
                  <a:lumMod val="20000"/>
                  <a:lumOff val="80000"/>
                </a:schemeClr>
              </a:gs>
            </a:gsLst>
            <a:lin ang="5400000" scaled="0"/>
          </a:gradFill>
          <a:ln w="25400">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latin typeface="Arial" panose="020B0604020202020204" pitchFamily="34" charset="0"/>
                <a:cs typeface="Arial" panose="020B0604020202020204" pitchFamily="34" charset="0"/>
              </a:rPr>
              <a:t>Why have a national network?</a:t>
            </a:r>
          </a:p>
          <a:p>
            <a:pPr algn="ctr"/>
            <a:endParaRPr lang="en-GB" sz="2000" b="1" dirty="0">
              <a:latin typeface="Arial" panose="020B0604020202020204" pitchFamily="34" charset="0"/>
              <a:cs typeface="Arial" panose="020B0604020202020204" pitchFamily="34" charset="0"/>
            </a:endParaRPr>
          </a:p>
          <a:p>
            <a:pPr algn="ctr"/>
            <a:r>
              <a:rPr lang="en-GB" sz="3200" b="1" dirty="0" smtClean="0">
                <a:latin typeface="Arial" panose="020B0604020202020204" pitchFamily="34" charset="0"/>
                <a:cs typeface="Arial" panose="020B0604020202020204" pitchFamily="34" charset="0"/>
              </a:rPr>
              <a:t>What has happened in the last year?</a:t>
            </a:r>
          </a:p>
          <a:p>
            <a:pPr algn="ctr"/>
            <a:endParaRPr lang="en-GB" sz="2000" b="1" dirty="0">
              <a:latin typeface="Arial" panose="020B0604020202020204" pitchFamily="34" charset="0"/>
              <a:cs typeface="Arial" panose="020B0604020202020204" pitchFamily="34" charset="0"/>
            </a:endParaRPr>
          </a:p>
          <a:p>
            <a:pPr algn="ctr"/>
            <a:r>
              <a:rPr lang="en-GB" sz="3200" b="1" dirty="0" smtClean="0">
                <a:latin typeface="Arial" panose="020B0604020202020204" pitchFamily="34" charset="0"/>
                <a:cs typeface="Arial" panose="020B0604020202020204" pitchFamily="34" charset="0"/>
              </a:rPr>
              <a:t>What have we achieved?</a:t>
            </a:r>
          </a:p>
          <a:p>
            <a:pPr algn="ctr"/>
            <a:endParaRPr lang="en-GB" sz="2000" b="1" dirty="0">
              <a:latin typeface="Arial" panose="020B0604020202020204" pitchFamily="34" charset="0"/>
              <a:cs typeface="Arial" panose="020B0604020202020204" pitchFamily="34" charset="0"/>
            </a:endParaRPr>
          </a:p>
          <a:p>
            <a:pPr algn="ctr"/>
            <a:r>
              <a:rPr lang="en-GB" sz="3200" b="1" dirty="0" smtClean="0">
                <a:latin typeface="Arial" panose="020B0604020202020204" pitchFamily="34" charset="0"/>
                <a:cs typeface="Arial" panose="020B0604020202020204" pitchFamily="34" charset="0"/>
              </a:rPr>
              <a:t>What are the next steps?</a:t>
            </a:r>
            <a:endParaRPr lang="en-GB" sz="3200" b="1" dirty="0">
              <a:latin typeface="Arial" panose="020B0604020202020204" pitchFamily="34" charset="0"/>
              <a:cs typeface="Arial" panose="020B0604020202020204" pitchFamily="34" charset="0"/>
            </a:endParaRPr>
          </a:p>
        </p:txBody>
      </p:sp>
      <p:sp>
        <p:nvSpPr>
          <p:cNvPr id="9" name="Rectangle 8"/>
          <p:cNvSpPr/>
          <p:nvPr/>
        </p:nvSpPr>
        <p:spPr>
          <a:xfrm>
            <a:off x="0" y="-6420"/>
            <a:ext cx="9144000" cy="771124"/>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79512" y="86755"/>
            <a:ext cx="6840760" cy="584775"/>
          </a:xfrm>
          <a:prstGeom prst="rect">
            <a:avLst/>
          </a:prstGeom>
          <a:noFill/>
        </p:spPr>
        <p:txBody>
          <a:bodyPr wrap="square" rtlCol="0">
            <a:spAutoFit/>
          </a:bodyPr>
          <a:lstStyle/>
          <a:p>
            <a:r>
              <a:rPr lang="en-GB" sz="3200" b="1" dirty="0" smtClean="0">
                <a:solidFill>
                  <a:schemeClr val="bg1"/>
                </a:solidFill>
                <a:latin typeface="Arial" panose="020B0604020202020204" pitchFamily="34" charset="0"/>
                <a:cs typeface="Arial" panose="020B0604020202020204" pitchFamily="34" charset="0"/>
              </a:rPr>
              <a:t>Introduction</a:t>
            </a:r>
            <a:endParaRPr lang="en-GB" sz="3200" b="1" dirty="0">
              <a:solidFill>
                <a:schemeClr val="bg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1956" y="116632"/>
            <a:ext cx="1332173" cy="1332173"/>
          </a:xfrm>
          <a:prstGeom prst="rect">
            <a:avLst/>
          </a:prstGeom>
        </p:spPr>
      </p:pic>
    </p:spTree>
    <p:extLst>
      <p:ext uri="{BB962C8B-B14F-4D97-AF65-F5344CB8AC3E}">
        <p14:creationId xmlns:p14="http://schemas.microsoft.com/office/powerpoint/2010/main" val="146892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195"/>
            <a:ext cx="9144000" cy="878759"/>
          </a:xfrm>
          <a:prstGeom prst="rect">
            <a:avLst/>
          </a:prstGeom>
        </p:spPr>
      </p:pic>
      <p:sp>
        <p:nvSpPr>
          <p:cNvPr id="9" name="Rectangle 8"/>
          <p:cNvSpPr/>
          <p:nvPr/>
        </p:nvSpPr>
        <p:spPr>
          <a:xfrm>
            <a:off x="0" y="-6420"/>
            <a:ext cx="9144000" cy="771124"/>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79512" y="86755"/>
            <a:ext cx="6840760" cy="584775"/>
          </a:xfrm>
          <a:prstGeom prst="rect">
            <a:avLst/>
          </a:prstGeom>
          <a:noFill/>
        </p:spPr>
        <p:txBody>
          <a:bodyPr wrap="square" rtlCol="0">
            <a:spAutoFit/>
          </a:bodyPr>
          <a:lstStyle/>
          <a:p>
            <a:r>
              <a:rPr lang="en-GB" sz="3200" b="1" dirty="0" smtClean="0">
                <a:solidFill>
                  <a:srgbClr val="00B0F0"/>
                </a:solidFill>
                <a:latin typeface="Arial" panose="020B0604020202020204" pitchFamily="34" charset="0"/>
                <a:cs typeface="Arial" panose="020B0604020202020204" pitchFamily="34" charset="0"/>
              </a:rPr>
              <a:t>Why?</a:t>
            </a:r>
            <a:r>
              <a:rPr lang="en-GB" sz="3200" b="1" dirty="0" smtClean="0">
                <a:solidFill>
                  <a:schemeClr val="bg1"/>
                </a:solidFill>
                <a:latin typeface="Arial" panose="020B0604020202020204" pitchFamily="34" charset="0"/>
                <a:cs typeface="Arial" panose="020B0604020202020204" pitchFamily="34" charset="0"/>
              </a:rPr>
              <a:t> Making a difference to… </a:t>
            </a:r>
            <a:endParaRPr lang="en-GB" sz="3200" b="1" dirty="0">
              <a:solidFill>
                <a:schemeClr val="bg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1956" y="116632"/>
            <a:ext cx="1332173" cy="1332173"/>
          </a:xfrm>
          <a:prstGeom prst="rect">
            <a:avLst/>
          </a:prstGeom>
        </p:spPr>
      </p:pic>
      <p:sp>
        <p:nvSpPr>
          <p:cNvPr id="2" name="Rectangle 1"/>
          <p:cNvSpPr/>
          <p:nvPr/>
        </p:nvSpPr>
        <p:spPr>
          <a:xfrm>
            <a:off x="2487134" y="305361"/>
            <a:ext cx="4169731"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cap="none" spc="50" dirty="0" smtClean="0">
                <a:ln w="11430"/>
                <a:solidFill>
                  <a:srgbClr val="00B0F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patients</a:t>
            </a:r>
            <a:endParaRPr lang="en-US" sz="8000" b="1" cap="none" spc="50" dirty="0">
              <a:ln w="11430"/>
              <a:solidFill>
                <a:srgbClr val="00B0F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4" name="TextBox 3"/>
          <p:cNvSpPr txBox="1"/>
          <p:nvPr/>
        </p:nvSpPr>
        <p:spPr>
          <a:xfrm>
            <a:off x="700467" y="1772816"/>
            <a:ext cx="7696482" cy="584775"/>
          </a:xfrm>
          <a:prstGeom prst="rect">
            <a:avLst/>
          </a:prstGeom>
          <a:noFill/>
        </p:spPr>
        <p:txBody>
          <a:bodyPr wrap="square" rtlCol="0">
            <a:spAutoFit/>
          </a:bodyPr>
          <a:lstStyle/>
          <a:p>
            <a:pPr algn="ctr"/>
            <a:r>
              <a:rPr lang="en-GB" sz="3200" b="1" dirty="0" smtClean="0">
                <a:solidFill>
                  <a:schemeClr val="tx1">
                    <a:lumMod val="85000"/>
                    <a:lumOff val="15000"/>
                  </a:schemeClr>
                </a:solidFill>
                <a:latin typeface="Arial" panose="020B0604020202020204" pitchFamily="34" charset="0"/>
                <a:cs typeface="Arial" panose="020B0604020202020204" pitchFamily="34" charset="0"/>
              </a:rPr>
              <a:t>Do we recognise health equalities?</a:t>
            </a:r>
            <a:endParaRPr lang="en-GB" sz="32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6" name="Rounded Rectangle 5"/>
          <p:cNvSpPr/>
          <p:nvPr/>
        </p:nvSpPr>
        <p:spPr>
          <a:xfrm>
            <a:off x="303499" y="3359625"/>
            <a:ext cx="8537001" cy="576064"/>
          </a:xfrm>
          <a:prstGeom prst="roundRect">
            <a:avLst/>
          </a:prstGeom>
          <a:solidFill>
            <a:srgbClr val="00B0F0"/>
          </a:solidFill>
          <a:ln>
            <a:solidFill>
              <a:schemeClr val="bg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Arial" panose="020B0604020202020204" pitchFamily="34" charset="0"/>
                <a:cs typeface="Arial" panose="020B0604020202020204" pitchFamily="34" charset="0"/>
              </a:rPr>
              <a:t>Increased prevalence of </a:t>
            </a:r>
            <a:r>
              <a:rPr lang="en-GB" sz="2000" dirty="0">
                <a:solidFill>
                  <a:schemeClr val="tx1">
                    <a:lumMod val="85000"/>
                    <a:lumOff val="15000"/>
                  </a:schemeClr>
                </a:solidFill>
                <a:latin typeface="Arial" panose="020B0604020202020204" pitchFamily="34" charset="0"/>
                <a:cs typeface="Arial" panose="020B0604020202020204" pitchFamily="34" charset="0"/>
              </a:rPr>
              <a:t>suicide</a:t>
            </a:r>
            <a:r>
              <a:rPr lang="en-GB" sz="2000" dirty="0">
                <a:solidFill>
                  <a:schemeClr val="bg1"/>
                </a:solidFill>
                <a:latin typeface="Arial" panose="020B0604020202020204" pitchFamily="34" charset="0"/>
                <a:cs typeface="Arial" panose="020B0604020202020204" pitchFamily="34" charset="0"/>
              </a:rPr>
              <a:t> amongst young people</a:t>
            </a:r>
          </a:p>
        </p:txBody>
      </p:sp>
      <p:sp>
        <p:nvSpPr>
          <p:cNvPr id="14" name="Rounded Rectangle 13"/>
          <p:cNvSpPr/>
          <p:nvPr/>
        </p:nvSpPr>
        <p:spPr>
          <a:xfrm>
            <a:off x="303499" y="2529195"/>
            <a:ext cx="8537001" cy="576064"/>
          </a:xfrm>
          <a:prstGeom prst="roundRect">
            <a:avLst/>
          </a:prstGeom>
          <a:solidFill>
            <a:srgbClr val="00B0F0"/>
          </a:solidFill>
          <a:ln>
            <a:solidFill>
              <a:schemeClr val="bg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1"/>
                </a:solidFill>
                <a:latin typeface="Arial" panose="020B0604020202020204" pitchFamily="34" charset="0"/>
                <a:cs typeface="Arial" panose="020B0604020202020204" pitchFamily="34" charset="0"/>
              </a:rPr>
              <a:t>Older LGBT people more likely to suffer from </a:t>
            </a:r>
            <a:r>
              <a:rPr lang="en-GB" sz="2000" dirty="0" smtClean="0">
                <a:solidFill>
                  <a:schemeClr val="tx1">
                    <a:lumMod val="85000"/>
                    <a:lumOff val="15000"/>
                  </a:schemeClr>
                </a:solidFill>
                <a:latin typeface="Arial" panose="020B0604020202020204" pitchFamily="34" charset="0"/>
                <a:cs typeface="Arial" panose="020B0604020202020204" pitchFamily="34" charset="0"/>
              </a:rPr>
              <a:t>social isolation</a:t>
            </a:r>
            <a:endParaRPr lang="en-GB" sz="2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6" name="Rounded Rectangle 15"/>
          <p:cNvSpPr/>
          <p:nvPr/>
        </p:nvSpPr>
        <p:spPr>
          <a:xfrm>
            <a:off x="303499" y="4223721"/>
            <a:ext cx="8537001" cy="576064"/>
          </a:xfrm>
          <a:prstGeom prst="roundRect">
            <a:avLst/>
          </a:prstGeom>
          <a:solidFill>
            <a:srgbClr val="00B0F0"/>
          </a:solidFill>
          <a:ln>
            <a:solidFill>
              <a:schemeClr val="bg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Arial" panose="020B0604020202020204" pitchFamily="34" charset="0"/>
                <a:cs typeface="Arial" panose="020B0604020202020204" pitchFamily="34" charset="0"/>
              </a:rPr>
              <a:t>Increased used of </a:t>
            </a:r>
            <a:r>
              <a:rPr lang="en-GB" sz="2000" dirty="0">
                <a:solidFill>
                  <a:schemeClr val="tx1">
                    <a:lumMod val="85000"/>
                    <a:lumOff val="15000"/>
                  </a:schemeClr>
                </a:solidFill>
                <a:latin typeface="Arial" panose="020B0604020202020204" pitchFamily="34" charset="0"/>
                <a:cs typeface="Arial" panose="020B0604020202020204" pitchFamily="34" charset="0"/>
              </a:rPr>
              <a:t>alcohol and drugs</a:t>
            </a:r>
            <a:r>
              <a:rPr lang="en-GB" sz="2000" dirty="0">
                <a:solidFill>
                  <a:schemeClr val="bg1"/>
                </a:solidFill>
                <a:latin typeface="Arial" panose="020B0604020202020204" pitchFamily="34" charset="0"/>
                <a:cs typeface="Arial" panose="020B0604020202020204" pitchFamily="34" charset="0"/>
              </a:rPr>
              <a:t> amongst LGBT people</a:t>
            </a:r>
          </a:p>
        </p:txBody>
      </p:sp>
      <p:sp>
        <p:nvSpPr>
          <p:cNvPr id="19" name="Rounded Rectangle 18"/>
          <p:cNvSpPr/>
          <p:nvPr/>
        </p:nvSpPr>
        <p:spPr>
          <a:xfrm>
            <a:off x="303499" y="5087817"/>
            <a:ext cx="8537001" cy="576064"/>
          </a:xfrm>
          <a:prstGeom prst="roundRect">
            <a:avLst/>
          </a:prstGeom>
          <a:solidFill>
            <a:srgbClr val="00B0F0"/>
          </a:solidFill>
          <a:ln>
            <a:solidFill>
              <a:schemeClr val="bg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Arial" panose="020B0604020202020204" pitchFamily="34" charset="0"/>
                <a:cs typeface="Arial" panose="020B0604020202020204" pitchFamily="34" charset="0"/>
              </a:rPr>
              <a:t>More LGBT people worry about </a:t>
            </a:r>
            <a:r>
              <a:rPr lang="en-GB" sz="2000" dirty="0">
                <a:solidFill>
                  <a:schemeClr val="tx1">
                    <a:lumMod val="85000"/>
                    <a:lumOff val="15000"/>
                  </a:schemeClr>
                </a:solidFill>
                <a:latin typeface="Arial" panose="020B0604020202020204" pitchFamily="34" charset="0"/>
                <a:cs typeface="Arial" panose="020B0604020202020204" pitchFamily="34" charset="0"/>
              </a:rPr>
              <a:t>mental health and anxiety</a:t>
            </a:r>
          </a:p>
        </p:txBody>
      </p:sp>
    </p:spTree>
    <p:extLst>
      <p:ext uri="{BB962C8B-B14F-4D97-AF65-F5344CB8AC3E}">
        <p14:creationId xmlns:p14="http://schemas.microsoft.com/office/powerpoint/2010/main" val="77315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0-#ppt_w/2"/>
                                          </p:val>
                                        </p:tav>
                                        <p:tav tm="100000">
                                          <p:val>
                                            <p:strVal val="#ppt_x"/>
                                          </p:val>
                                        </p:tav>
                                      </p:tavLst>
                                    </p:anim>
                                    <p:anim calcmode="lin" valueType="num">
                                      <p:cBhvr additive="base">
                                        <p:cTn id="17" dur="1000" fill="hold"/>
                                        <p:tgtEl>
                                          <p:spTgt spid="6"/>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1000" fill="hold"/>
                                        <p:tgtEl>
                                          <p:spTgt spid="16"/>
                                        </p:tgtEl>
                                        <p:attrNameLst>
                                          <p:attrName>ppt_x</p:attrName>
                                        </p:attrNameLst>
                                      </p:cBhvr>
                                      <p:tavLst>
                                        <p:tav tm="0">
                                          <p:val>
                                            <p:strVal val="1+#ppt_w/2"/>
                                          </p:val>
                                        </p:tav>
                                        <p:tav tm="100000">
                                          <p:val>
                                            <p:strVal val="#ppt_x"/>
                                          </p:val>
                                        </p:tav>
                                      </p:tavLst>
                                    </p:anim>
                                    <p:anim calcmode="lin" valueType="num">
                                      <p:cBhvr additive="base">
                                        <p:cTn id="21" dur="10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1000" fill="hold"/>
                                        <p:tgtEl>
                                          <p:spTgt spid="19"/>
                                        </p:tgtEl>
                                        <p:attrNameLst>
                                          <p:attrName>ppt_x</p:attrName>
                                        </p:attrNameLst>
                                      </p:cBhvr>
                                      <p:tavLst>
                                        <p:tav tm="0">
                                          <p:val>
                                            <p:strVal val="#ppt_x"/>
                                          </p:val>
                                        </p:tav>
                                        <p:tav tm="100000">
                                          <p:val>
                                            <p:strVal val="#ppt_x"/>
                                          </p:val>
                                        </p:tav>
                                      </p:tavLst>
                                    </p:anim>
                                    <p:anim calcmode="lin" valueType="num">
                                      <p:cBhvr additive="base">
                                        <p:cTn id="25"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4" grpId="0" animBg="1"/>
      <p:bldP spid="16"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420"/>
            <a:ext cx="9144000" cy="771124"/>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79512" y="86755"/>
            <a:ext cx="6840760" cy="584775"/>
          </a:xfrm>
          <a:prstGeom prst="rect">
            <a:avLst/>
          </a:prstGeom>
          <a:noFill/>
        </p:spPr>
        <p:txBody>
          <a:bodyPr wrap="square" rtlCol="0">
            <a:spAutoFit/>
          </a:bodyPr>
          <a:lstStyle/>
          <a:p>
            <a:r>
              <a:rPr lang="en-GB" sz="3200" b="1" dirty="0" smtClean="0">
                <a:solidFill>
                  <a:schemeClr val="bg1"/>
                </a:solidFill>
                <a:latin typeface="Arial" panose="020B0604020202020204" pitchFamily="34" charset="0"/>
                <a:cs typeface="Arial" panose="020B0604020202020204" pitchFamily="34" charset="0"/>
              </a:rPr>
              <a:t>Research and Information</a:t>
            </a:r>
            <a:endParaRPr lang="en-GB" sz="3200" b="1" dirty="0">
              <a:solidFill>
                <a:schemeClr val="bg1"/>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1956" y="116632"/>
            <a:ext cx="1332173" cy="133217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86195"/>
            <a:ext cx="9144000" cy="878759"/>
          </a:xfrm>
          <a:prstGeom prst="rect">
            <a:avLst/>
          </a:prstGeom>
        </p:spPr>
      </p:pic>
      <p:sp>
        <p:nvSpPr>
          <p:cNvPr id="6" name="Rectangle 1"/>
          <p:cNvSpPr>
            <a:spLocks noChangeArrowheads="1"/>
          </p:cNvSpPr>
          <p:nvPr/>
        </p:nvSpPr>
        <p:spPr bwMode="auto">
          <a:xfrm>
            <a:off x="503238" y="1063625"/>
            <a:ext cx="53911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800" b="1" dirty="0">
                <a:solidFill>
                  <a:srgbClr val="00B0F0"/>
                </a:solidFill>
                <a:latin typeface="Arial" pitchFamily="34" charset="0"/>
              </a:rPr>
              <a:t>Our recent health report Unhealthy Attitudes also shows that a large proportion of healthcare staff are not confidently equipped with the necessary skills to provide thorough care for LGBT people, elderly or otherwise.</a:t>
            </a:r>
          </a:p>
          <a:p>
            <a:pPr eaLnBrk="1" hangingPunct="1">
              <a:spcBef>
                <a:spcPct val="0"/>
              </a:spcBef>
              <a:buFontTx/>
              <a:buNone/>
            </a:pPr>
            <a:endParaRPr lang="en-GB" altLang="en-US" sz="1000" dirty="0">
              <a:solidFill>
                <a:srgbClr val="002060"/>
              </a:solidFill>
              <a:latin typeface="Arial" pitchFamily="34" charset="0"/>
            </a:endParaRPr>
          </a:p>
          <a:p>
            <a:pPr eaLnBrk="1" hangingPunct="1">
              <a:spcBef>
                <a:spcPct val="0"/>
              </a:spcBef>
              <a:buFontTx/>
              <a:buNone/>
            </a:pPr>
            <a:r>
              <a:rPr lang="en-GB" altLang="en-US" sz="1800" dirty="0">
                <a:solidFill>
                  <a:schemeClr val="tx1">
                    <a:lumMod val="85000"/>
                    <a:lumOff val="15000"/>
                  </a:schemeClr>
                </a:solidFill>
                <a:latin typeface="Arial" pitchFamily="34" charset="0"/>
              </a:rPr>
              <a:t>Unhealthy Attitudes, Stonewall, 2015</a:t>
            </a:r>
          </a:p>
        </p:txBody>
      </p:sp>
      <p:cxnSp>
        <p:nvCxnSpPr>
          <p:cNvPr id="8" name="Straight Connector 7"/>
          <p:cNvCxnSpPr/>
          <p:nvPr/>
        </p:nvCxnSpPr>
        <p:spPr>
          <a:xfrm>
            <a:off x="611188" y="3213100"/>
            <a:ext cx="61214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9"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l="32909" t="7202" r="34457" b="6754"/>
          <a:stretch>
            <a:fillRect/>
          </a:stretch>
        </p:blipFill>
        <p:spPr bwMode="auto">
          <a:xfrm rot="300000">
            <a:off x="6559791" y="1712118"/>
            <a:ext cx="1697037" cy="2519362"/>
          </a:xfrm>
          <a:prstGeom prst="rect">
            <a:avLst/>
          </a:prstGeom>
          <a:noFill/>
          <a:ln w="9525">
            <a:solidFill>
              <a:schemeClr val="tx1">
                <a:lumMod val="85000"/>
                <a:lumOff val="15000"/>
              </a:schemeClr>
            </a:solidFill>
            <a:miter lim="800000"/>
            <a:headEnd/>
            <a:tailEnd/>
          </a:ln>
          <a:effectLst>
            <a:outerShdw blurRad="50800" dist="762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1"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l="32208" t="7072" r="33298" b="6081"/>
          <a:stretch>
            <a:fillRect/>
          </a:stretch>
        </p:blipFill>
        <p:spPr bwMode="auto">
          <a:xfrm rot="300000">
            <a:off x="2106613" y="3652838"/>
            <a:ext cx="1425575" cy="2017712"/>
          </a:xfrm>
          <a:prstGeom prst="rect">
            <a:avLst/>
          </a:prstGeom>
          <a:noFill/>
          <a:ln w="9525">
            <a:solidFill>
              <a:schemeClr val="tx1">
                <a:lumMod val="85000"/>
                <a:lumOff val="15000"/>
              </a:schemeClr>
            </a:solidFill>
            <a:miter lim="800000"/>
            <a:headEnd/>
            <a:tailEnd/>
          </a:ln>
          <a:effectLst>
            <a:outerShdw blurRad="50800" dist="762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2" name="Picture 16"/>
          <p:cNvPicPr>
            <a:picLocks noChangeAspect="1" noChangeArrowheads="1"/>
          </p:cNvPicPr>
          <p:nvPr/>
        </p:nvPicPr>
        <p:blipFill>
          <a:blip r:embed="rId7">
            <a:extLst>
              <a:ext uri="{28A0092B-C50C-407E-A947-70E740481C1C}">
                <a14:useLocalDpi xmlns:a14="http://schemas.microsoft.com/office/drawing/2010/main" val="0"/>
              </a:ext>
            </a:extLst>
          </a:blip>
          <a:srcRect l="32359" t="7307" r="33858" b="6760"/>
          <a:stretch>
            <a:fillRect/>
          </a:stretch>
        </p:blipFill>
        <p:spPr bwMode="auto">
          <a:xfrm rot="21300000">
            <a:off x="673100" y="3670300"/>
            <a:ext cx="1387475" cy="1981200"/>
          </a:xfrm>
          <a:prstGeom prst="rect">
            <a:avLst/>
          </a:prstGeom>
          <a:noFill/>
          <a:ln w="9525">
            <a:solidFill>
              <a:schemeClr val="tx1">
                <a:lumMod val="85000"/>
                <a:lumOff val="15000"/>
              </a:schemeClr>
            </a:solidFill>
            <a:miter lim="800000"/>
            <a:headEnd/>
            <a:tailEnd/>
          </a:ln>
          <a:effectLst>
            <a:outerShdw blurRad="50800" dist="762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3" name="Picture 16"/>
          <p:cNvPicPr>
            <a:picLocks noChangeAspect="1" noChangeArrowheads="1"/>
          </p:cNvPicPr>
          <p:nvPr/>
        </p:nvPicPr>
        <p:blipFill>
          <a:blip r:embed="rId8">
            <a:extLst>
              <a:ext uri="{28A0092B-C50C-407E-A947-70E740481C1C}">
                <a14:useLocalDpi xmlns:a14="http://schemas.microsoft.com/office/drawing/2010/main" val="0"/>
              </a:ext>
            </a:extLst>
          </a:blip>
          <a:srcRect l="66458" t="6026" r="15552" b="28574"/>
          <a:stretch>
            <a:fillRect/>
          </a:stretch>
        </p:blipFill>
        <p:spPr bwMode="auto">
          <a:xfrm rot="21300000">
            <a:off x="3576638" y="3622675"/>
            <a:ext cx="1441450" cy="2027238"/>
          </a:xfrm>
          <a:prstGeom prst="rect">
            <a:avLst/>
          </a:prstGeom>
          <a:noFill/>
          <a:ln w="9525">
            <a:solidFill>
              <a:schemeClr val="tx1">
                <a:lumMod val="85000"/>
                <a:lumOff val="15000"/>
              </a:schemeClr>
            </a:solidFill>
            <a:miter lim="800000"/>
            <a:headEnd/>
            <a:tailEnd/>
          </a:ln>
          <a:effectLst>
            <a:outerShdw blurRad="50800" dist="762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5" name="Rectangle 14"/>
          <p:cNvSpPr/>
          <p:nvPr/>
        </p:nvSpPr>
        <p:spPr>
          <a:xfrm>
            <a:off x="5443778" y="4650581"/>
            <a:ext cx="3313113" cy="816769"/>
          </a:xfrm>
          <a:prstGeom prst="rect">
            <a:avLst/>
          </a:prstGeom>
          <a:solidFill>
            <a:schemeClr val="bg1"/>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6"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73730" y="4751388"/>
            <a:ext cx="1598612" cy="652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68527" y="4751388"/>
            <a:ext cx="1281778"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79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20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2000"/>
                                        <p:tgtEl>
                                          <p:spTgt spid="11"/>
                                        </p:tgtEl>
                                      </p:cBhvr>
                                    </p:animEffect>
                                  </p:childTnLst>
                                </p:cTn>
                              </p:par>
                              <p:par>
                                <p:cTn id="11" presetID="9"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2000"/>
                                        <p:tgtEl>
                                          <p:spTgt spid="13"/>
                                        </p:tgtEl>
                                      </p:cBhvr>
                                    </p:animEffect>
                                  </p:childTnLst>
                                </p:cTn>
                              </p:par>
                              <p:par>
                                <p:cTn id="14" presetID="9"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195"/>
            <a:ext cx="9144000" cy="878759"/>
          </a:xfrm>
          <a:prstGeom prst="rect">
            <a:avLst/>
          </a:prstGeom>
        </p:spPr>
      </p:pic>
      <p:sp>
        <p:nvSpPr>
          <p:cNvPr id="9" name="Rectangle 8"/>
          <p:cNvSpPr/>
          <p:nvPr/>
        </p:nvSpPr>
        <p:spPr>
          <a:xfrm>
            <a:off x="0" y="-6420"/>
            <a:ext cx="9144000" cy="771124"/>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79512" y="86755"/>
            <a:ext cx="6840760" cy="584775"/>
          </a:xfrm>
          <a:prstGeom prst="rect">
            <a:avLst/>
          </a:prstGeom>
          <a:noFill/>
        </p:spPr>
        <p:txBody>
          <a:bodyPr wrap="square" rtlCol="0">
            <a:spAutoFit/>
          </a:bodyPr>
          <a:lstStyle/>
          <a:p>
            <a:r>
              <a:rPr lang="en-GB" sz="3200" b="1" dirty="0" smtClean="0">
                <a:solidFill>
                  <a:srgbClr val="FF0066"/>
                </a:solidFill>
                <a:latin typeface="Arial" panose="020B0604020202020204" pitchFamily="34" charset="0"/>
                <a:cs typeface="Arial" panose="020B0604020202020204" pitchFamily="34" charset="0"/>
              </a:rPr>
              <a:t>Why?</a:t>
            </a:r>
            <a:r>
              <a:rPr lang="en-GB" sz="3200" b="1" dirty="0" smtClean="0">
                <a:solidFill>
                  <a:schemeClr val="bg1"/>
                </a:solidFill>
                <a:latin typeface="Arial" panose="020B0604020202020204" pitchFamily="34" charset="0"/>
                <a:cs typeface="Arial" panose="020B0604020202020204" pitchFamily="34" charset="0"/>
              </a:rPr>
              <a:t> Supporting our…</a:t>
            </a:r>
            <a:endParaRPr lang="en-GB" sz="3200" b="1" dirty="0">
              <a:solidFill>
                <a:schemeClr val="bg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1956" y="116632"/>
            <a:ext cx="1332173" cy="1332173"/>
          </a:xfrm>
          <a:prstGeom prst="rect">
            <a:avLst/>
          </a:prstGeom>
        </p:spPr>
      </p:pic>
      <p:sp>
        <p:nvSpPr>
          <p:cNvPr id="2" name="Rectangle 1"/>
          <p:cNvSpPr/>
          <p:nvPr/>
        </p:nvSpPr>
        <p:spPr>
          <a:xfrm>
            <a:off x="4586166" y="305360"/>
            <a:ext cx="2382383"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cap="none" spc="50" dirty="0" smtClean="0">
                <a:ln w="11430"/>
                <a:solidFill>
                  <a:srgbClr val="FF0066"/>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staff</a:t>
            </a:r>
            <a:endParaRPr lang="en-US" sz="8000" b="1" cap="none" spc="50" dirty="0">
              <a:ln w="11430"/>
              <a:solidFill>
                <a:srgbClr val="FF0066"/>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8" name="TextBox 7"/>
          <p:cNvSpPr txBox="1"/>
          <p:nvPr/>
        </p:nvSpPr>
        <p:spPr>
          <a:xfrm>
            <a:off x="303498" y="1772816"/>
            <a:ext cx="8537001" cy="584775"/>
          </a:xfrm>
          <a:prstGeom prst="rect">
            <a:avLst/>
          </a:prstGeom>
          <a:noFill/>
        </p:spPr>
        <p:txBody>
          <a:bodyPr wrap="square" rtlCol="0">
            <a:spAutoFit/>
          </a:bodyPr>
          <a:lstStyle/>
          <a:p>
            <a:pPr algn="ctr"/>
            <a:r>
              <a:rPr lang="en-GB" sz="3200" b="1" dirty="0" smtClean="0">
                <a:solidFill>
                  <a:schemeClr val="tx1">
                    <a:lumMod val="85000"/>
                    <a:lumOff val="15000"/>
                  </a:schemeClr>
                </a:solidFill>
                <a:latin typeface="Arial" panose="020B0604020202020204" pitchFamily="34" charset="0"/>
                <a:cs typeface="Arial" panose="020B0604020202020204" pitchFamily="34" charset="0"/>
              </a:rPr>
              <a:t>Are all staff valued and feel safe at work?</a:t>
            </a:r>
            <a:endParaRPr lang="en-GB" sz="32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3" name="Rounded Rectangle 12"/>
          <p:cNvSpPr/>
          <p:nvPr/>
        </p:nvSpPr>
        <p:spPr>
          <a:xfrm>
            <a:off x="303499" y="3359625"/>
            <a:ext cx="8537001" cy="576064"/>
          </a:xfrm>
          <a:prstGeom prst="roundRect">
            <a:avLst/>
          </a:prstGeom>
          <a:solidFill>
            <a:srgbClr val="FF0066"/>
          </a:solidFill>
          <a:ln>
            <a:solidFill>
              <a:schemeClr val="bg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1"/>
                </a:solidFill>
                <a:latin typeface="Arial" panose="020B0604020202020204" pitchFamily="34" charset="0"/>
                <a:cs typeface="Arial" panose="020B0604020202020204" pitchFamily="34" charset="0"/>
              </a:rPr>
              <a:t>Many LGBT staff do not </a:t>
            </a:r>
            <a:r>
              <a:rPr lang="en-GB" sz="2000" dirty="0" smtClean="0">
                <a:solidFill>
                  <a:schemeClr val="tx1">
                    <a:lumMod val="85000"/>
                    <a:lumOff val="15000"/>
                  </a:schemeClr>
                </a:solidFill>
                <a:latin typeface="Arial" panose="020B0604020202020204" pitchFamily="34" charset="0"/>
                <a:cs typeface="Arial" panose="020B0604020202020204" pitchFamily="34" charset="0"/>
              </a:rPr>
              <a:t>declare their sexual orientation</a:t>
            </a:r>
            <a:endParaRPr lang="en-GB" sz="2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4" name="Rounded Rectangle 13"/>
          <p:cNvSpPr/>
          <p:nvPr/>
        </p:nvSpPr>
        <p:spPr>
          <a:xfrm>
            <a:off x="303499" y="2529195"/>
            <a:ext cx="8537001" cy="576064"/>
          </a:xfrm>
          <a:prstGeom prst="roundRect">
            <a:avLst/>
          </a:prstGeom>
          <a:solidFill>
            <a:srgbClr val="FF0066"/>
          </a:solidFill>
          <a:ln>
            <a:solidFill>
              <a:schemeClr val="bg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lumMod val="85000"/>
                    <a:lumOff val="15000"/>
                  </a:schemeClr>
                </a:solidFill>
                <a:latin typeface="Arial" panose="020B0604020202020204" pitchFamily="34" charset="0"/>
                <a:cs typeface="Arial" panose="020B0604020202020204" pitchFamily="34" charset="0"/>
              </a:rPr>
              <a:t>Bullying and harassment</a:t>
            </a:r>
            <a:r>
              <a:rPr lang="en-GB" sz="2000" dirty="0" smtClean="0">
                <a:solidFill>
                  <a:schemeClr val="bg1"/>
                </a:solidFill>
                <a:latin typeface="Arial" panose="020B0604020202020204" pitchFamily="34" charset="0"/>
                <a:cs typeface="Arial" panose="020B0604020202020204" pitchFamily="34" charset="0"/>
              </a:rPr>
              <a:t> still happens and is not always challenged</a:t>
            </a:r>
            <a:endParaRPr lang="en-GB" sz="2000" dirty="0">
              <a:solidFill>
                <a:schemeClr val="bg1"/>
              </a:solidFill>
              <a:latin typeface="Arial" panose="020B0604020202020204" pitchFamily="34" charset="0"/>
              <a:cs typeface="Arial" panose="020B0604020202020204" pitchFamily="34" charset="0"/>
            </a:endParaRPr>
          </a:p>
        </p:txBody>
      </p:sp>
      <p:sp>
        <p:nvSpPr>
          <p:cNvPr id="15" name="Rounded Rectangle 14"/>
          <p:cNvSpPr/>
          <p:nvPr/>
        </p:nvSpPr>
        <p:spPr>
          <a:xfrm>
            <a:off x="303499" y="4223721"/>
            <a:ext cx="8537001" cy="576064"/>
          </a:xfrm>
          <a:prstGeom prst="roundRect">
            <a:avLst/>
          </a:prstGeom>
          <a:solidFill>
            <a:srgbClr val="FF0066"/>
          </a:solidFill>
          <a:ln>
            <a:solidFill>
              <a:schemeClr val="bg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lumMod val="85000"/>
                    <a:lumOff val="15000"/>
                  </a:schemeClr>
                </a:solidFill>
                <a:latin typeface="Arial" panose="020B0604020202020204" pitchFamily="34" charset="0"/>
                <a:cs typeface="Arial" panose="020B0604020202020204" pitchFamily="34" charset="0"/>
              </a:rPr>
              <a:t>Accessing staff networks</a:t>
            </a:r>
            <a:r>
              <a:rPr lang="en-GB" sz="2000" dirty="0" smtClean="0">
                <a:solidFill>
                  <a:schemeClr val="bg1"/>
                </a:solidFill>
                <a:latin typeface="Arial" panose="020B0604020202020204" pitchFamily="34" charset="0"/>
                <a:cs typeface="Arial" panose="020B0604020202020204" pitchFamily="34" charset="0"/>
              </a:rPr>
              <a:t> often a challenge due to operational pressures</a:t>
            </a:r>
            <a:endParaRPr lang="en-GB" sz="2000" dirty="0">
              <a:solidFill>
                <a:schemeClr val="bg1"/>
              </a:solidFill>
              <a:latin typeface="Arial" panose="020B0604020202020204" pitchFamily="34" charset="0"/>
              <a:cs typeface="Arial" panose="020B0604020202020204" pitchFamily="34" charset="0"/>
            </a:endParaRPr>
          </a:p>
        </p:txBody>
      </p:sp>
      <p:sp>
        <p:nvSpPr>
          <p:cNvPr id="16" name="Rounded Rectangle 15"/>
          <p:cNvSpPr/>
          <p:nvPr/>
        </p:nvSpPr>
        <p:spPr>
          <a:xfrm>
            <a:off x="303499" y="5087817"/>
            <a:ext cx="8537001" cy="576064"/>
          </a:xfrm>
          <a:prstGeom prst="roundRect">
            <a:avLst/>
          </a:prstGeom>
          <a:solidFill>
            <a:srgbClr val="FF0066"/>
          </a:solidFill>
          <a:ln>
            <a:solidFill>
              <a:schemeClr val="bg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1"/>
                </a:solidFill>
                <a:latin typeface="Arial" panose="020B0604020202020204" pitchFamily="34" charset="0"/>
                <a:cs typeface="Arial" panose="020B0604020202020204" pitchFamily="34" charset="0"/>
              </a:rPr>
              <a:t>Many staff work remotely with </a:t>
            </a:r>
            <a:r>
              <a:rPr lang="en-GB" sz="2000" dirty="0" smtClean="0">
                <a:solidFill>
                  <a:schemeClr val="tx1">
                    <a:lumMod val="85000"/>
                    <a:lumOff val="15000"/>
                  </a:schemeClr>
                </a:solidFill>
                <a:latin typeface="Arial" panose="020B0604020202020204" pitchFamily="34" charset="0"/>
                <a:cs typeface="Arial" panose="020B0604020202020204" pitchFamily="34" charset="0"/>
              </a:rPr>
              <a:t>little management support</a:t>
            </a:r>
            <a:endParaRPr lang="en-GB" sz="2000"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077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1+#ppt_w/2"/>
                                          </p:val>
                                        </p:tav>
                                        <p:tav tm="100000">
                                          <p:val>
                                            <p:strVal val="#ppt_x"/>
                                          </p:val>
                                        </p:tav>
                                      </p:tavLst>
                                    </p:anim>
                                    <p:anim calcmode="lin" valueType="num">
                                      <p:cBhvr additive="base">
                                        <p:cTn id="17" dur="1000" fill="hold"/>
                                        <p:tgtEl>
                                          <p:spTgt spid="13"/>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1000" fill="hold"/>
                                        <p:tgtEl>
                                          <p:spTgt spid="15"/>
                                        </p:tgtEl>
                                        <p:attrNameLst>
                                          <p:attrName>ppt_x</p:attrName>
                                        </p:attrNameLst>
                                      </p:cBhvr>
                                      <p:tavLst>
                                        <p:tav tm="0">
                                          <p:val>
                                            <p:strVal val="0-#ppt_w/2"/>
                                          </p:val>
                                        </p:tav>
                                        <p:tav tm="100000">
                                          <p:val>
                                            <p:strVal val="#ppt_x"/>
                                          </p:val>
                                        </p:tav>
                                      </p:tavLst>
                                    </p:anim>
                                    <p:anim calcmode="lin" valueType="num">
                                      <p:cBhvr additive="base">
                                        <p:cTn id="21" dur="1000" fill="hold"/>
                                        <p:tgtEl>
                                          <p:spTgt spid="15"/>
                                        </p:tgtEl>
                                        <p:attrNameLst>
                                          <p:attrName>ppt_y</p:attrName>
                                        </p:attrNameLst>
                                      </p:cBhvr>
                                      <p:tavLst>
                                        <p:tav tm="0">
                                          <p:val>
                                            <p:strVal val="#ppt_y"/>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195"/>
            <a:ext cx="9144000" cy="878759"/>
          </a:xfrm>
          <a:prstGeom prst="rect">
            <a:avLst/>
          </a:prstGeom>
        </p:spPr>
      </p:pic>
      <p:sp>
        <p:nvSpPr>
          <p:cNvPr id="9" name="Rectangle 8"/>
          <p:cNvSpPr/>
          <p:nvPr/>
        </p:nvSpPr>
        <p:spPr>
          <a:xfrm>
            <a:off x="0" y="-6420"/>
            <a:ext cx="9144000" cy="771124"/>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79512" y="86755"/>
            <a:ext cx="6840760" cy="584775"/>
          </a:xfrm>
          <a:prstGeom prst="rect">
            <a:avLst/>
          </a:prstGeom>
          <a:noFill/>
        </p:spPr>
        <p:txBody>
          <a:bodyPr wrap="square" rtlCol="0">
            <a:spAutoFit/>
          </a:bodyPr>
          <a:lstStyle/>
          <a:p>
            <a:r>
              <a:rPr lang="en-GB" sz="3200" b="1" dirty="0" smtClean="0">
                <a:solidFill>
                  <a:srgbClr val="92D050"/>
                </a:solidFill>
                <a:latin typeface="Arial" panose="020B0604020202020204" pitchFamily="34" charset="0"/>
                <a:cs typeface="Arial" panose="020B0604020202020204" pitchFamily="34" charset="0"/>
              </a:rPr>
              <a:t>Why?</a:t>
            </a:r>
            <a:r>
              <a:rPr lang="en-GB" sz="3200" b="1" dirty="0" smtClean="0">
                <a:solidFill>
                  <a:schemeClr val="bg1"/>
                </a:solidFill>
                <a:latin typeface="Arial" panose="020B0604020202020204" pitchFamily="34" charset="0"/>
                <a:cs typeface="Arial" panose="020B0604020202020204" pitchFamily="34" charset="0"/>
              </a:rPr>
              <a:t> Being visible in our…</a:t>
            </a:r>
            <a:endParaRPr lang="en-GB" sz="3200" b="1" dirty="0">
              <a:solidFill>
                <a:schemeClr val="bg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1956" y="116632"/>
            <a:ext cx="1332173" cy="1332173"/>
          </a:xfrm>
          <a:prstGeom prst="rect">
            <a:avLst/>
          </a:prstGeom>
        </p:spPr>
      </p:pic>
      <p:sp>
        <p:nvSpPr>
          <p:cNvPr id="2" name="Rectangle 1"/>
          <p:cNvSpPr/>
          <p:nvPr/>
        </p:nvSpPr>
        <p:spPr>
          <a:xfrm>
            <a:off x="899592" y="305361"/>
            <a:ext cx="6583854"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a:ln w="11430"/>
                <a:solidFill>
                  <a:srgbClr val="92D05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c</a:t>
            </a:r>
            <a:r>
              <a:rPr lang="en-US" sz="8000" b="1" cap="none" spc="50" dirty="0" smtClean="0">
                <a:ln w="11430"/>
                <a:solidFill>
                  <a:srgbClr val="92D05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ommunit</a:t>
            </a:r>
            <a:r>
              <a:rPr lang="en-US" sz="8000" b="1" spc="50" dirty="0" smtClean="0">
                <a:ln w="11430"/>
                <a:solidFill>
                  <a:srgbClr val="92D05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ies</a:t>
            </a:r>
            <a:endParaRPr lang="en-US" sz="8000" b="1" cap="none" spc="50" dirty="0">
              <a:ln w="11430"/>
              <a:solidFill>
                <a:srgbClr val="92D05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8" name="TextBox 7"/>
          <p:cNvSpPr txBox="1"/>
          <p:nvPr/>
        </p:nvSpPr>
        <p:spPr>
          <a:xfrm>
            <a:off x="303498" y="1772816"/>
            <a:ext cx="8537001" cy="538609"/>
          </a:xfrm>
          <a:prstGeom prst="rect">
            <a:avLst/>
          </a:prstGeom>
          <a:noFill/>
        </p:spPr>
        <p:txBody>
          <a:bodyPr wrap="square" rtlCol="0">
            <a:spAutoFit/>
          </a:bodyPr>
          <a:lstStyle/>
          <a:p>
            <a:pPr algn="ctr"/>
            <a:r>
              <a:rPr lang="en-GB" sz="2900" b="1" dirty="0" smtClean="0">
                <a:solidFill>
                  <a:schemeClr val="tx1">
                    <a:lumMod val="85000"/>
                    <a:lumOff val="15000"/>
                  </a:schemeClr>
                </a:solidFill>
                <a:latin typeface="Arial" panose="020B0604020202020204" pitchFamily="34" charset="0"/>
                <a:cs typeface="Arial" panose="020B0604020202020204" pitchFamily="34" charset="0"/>
              </a:rPr>
              <a:t>What should our communities know about us?</a:t>
            </a:r>
            <a:endParaRPr lang="en-GB" sz="29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3" name="Rounded Rectangle 12"/>
          <p:cNvSpPr/>
          <p:nvPr/>
        </p:nvSpPr>
        <p:spPr>
          <a:xfrm>
            <a:off x="320336" y="3623640"/>
            <a:ext cx="8537001" cy="789455"/>
          </a:xfrm>
          <a:prstGeom prst="roundRect">
            <a:avLst/>
          </a:prstGeom>
          <a:solidFill>
            <a:srgbClr val="92D050"/>
          </a:solidFill>
          <a:ln>
            <a:solidFill>
              <a:schemeClr val="bg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1"/>
                </a:solidFill>
                <a:latin typeface="Arial" panose="020B0604020202020204" pitchFamily="34" charset="0"/>
                <a:cs typeface="Arial" panose="020B0604020202020204" pitchFamily="34" charset="0"/>
              </a:rPr>
              <a:t>Several ‘</a:t>
            </a:r>
            <a:r>
              <a:rPr lang="en-GB" sz="2000" dirty="0" smtClean="0">
                <a:solidFill>
                  <a:schemeClr val="tx1">
                    <a:lumMod val="85000"/>
                    <a:lumOff val="15000"/>
                  </a:schemeClr>
                </a:solidFill>
                <a:latin typeface="Arial" panose="020B0604020202020204" pitchFamily="34" charset="0"/>
                <a:cs typeface="Arial" panose="020B0604020202020204" pitchFamily="34" charset="0"/>
              </a:rPr>
              <a:t>Top 100</a:t>
            </a:r>
            <a:r>
              <a:rPr lang="en-GB" sz="2000" dirty="0" smtClean="0">
                <a:solidFill>
                  <a:schemeClr val="bg1"/>
                </a:solidFill>
                <a:latin typeface="Arial" panose="020B0604020202020204" pitchFamily="34" charset="0"/>
                <a:cs typeface="Arial" panose="020B0604020202020204" pitchFamily="34" charset="0"/>
              </a:rPr>
              <a:t>’ employers!</a:t>
            </a:r>
            <a:endParaRPr lang="en-GB" sz="2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4" name="Rounded Rectangle 13"/>
          <p:cNvSpPr/>
          <p:nvPr/>
        </p:nvSpPr>
        <p:spPr>
          <a:xfrm>
            <a:off x="320336" y="2529194"/>
            <a:ext cx="8537001" cy="789455"/>
          </a:xfrm>
          <a:prstGeom prst="roundRect">
            <a:avLst/>
          </a:prstGeom>
          <a:solidFill>
            <a:srgbClr val="92D050"/>
          </a:solidFill>
          <a:ln>
            <a:solidFill>
              <a:schemeClr val="bg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1"/>
                </a:solidFill>
                <a:latin typeface="Arial" panose="020B0604020202020204" pitchFamily="34" charset="0"/>
                <a:cs typeface="Arial" panose="020B0604020202020204" pitchFamily="34" charset="0"/>
              </a:rPr>
              <a:t>We are </a:t>
            </a:r>
            <a:r>
              <a:rPr lang="en-GB" sz="2000" dirty="0" smtClean="0">
                <a:solidFill>
                  <a:schemeClr val="tx1">
                    <a:lumMod val="85000"/>
                    <a:lumOff val="15000"/>
                  </a:schemeClr>
                </a:solidFill>
                <a:latin typeface="Arial" panose="020B0604020202020204" pitchFamily="34" charset="0"/>
                <a:cs typeface="Arial" panose="020B0604020202020204" pitchFamily="34" charset="0"/>
              </a:rPr>
              <a:t>LGBT friendly</a:t>
            </a:r>
            <a:r>
              <a:rPr lang="en-GB" sz="2000" dirty="0" smtClean="0">
                <a:solidFill>
                  <a:schemeClr val="bg1"/>
                </a:solidFill>
                <a:latin typeface="Arial" panose="020B0604020202020204" pitchFamily="34" charset="0"/>
                <a:cs typeface="Arial" panose="020B0604020202020204" pitchFamily="34" charset="0"/>
              </a:rPr>
              <a:t> employers.</a:t>
            </a:r>
          </a:p>
        </p:txBody>
      </p:sp>
      <p:sp>
        <p:nvSpPr>
          <p:cNvPr id="15" name="Rounded Rectangle 14"/>
          <p:cNvSpPr/>
          <p:nvPr/>
        </p:nvSpPr>
        <p:spPr>
          <a:xfrm>
            <a:off x="320336" y="4725144"/>
            <a:ext cx="8537001" cy="789455"/>
          </a:xfrm>
          <a:prstGeom prst="roundRect">
            <a:avLst/>
          </a:prstGeom>
          <a:solidFill>
            <a:srgbClr val="92D050"/>
          </a:solidFill>
          <a:ln>
            <a:solidFill>
              <a:schemeClr val="bg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1"/>
                </a:solidFill>
                <a:latin typeface="Arial" panose="020B0604020202020204" pitchFamily="34" charset="0"/>
                <a:cs typeface="Arial" panose="020B0604020202020204" pitchFamily="34" charset="0"/>
              </a:rPr>
              <a:t>Only think of the 999 emergency service. </a:t>
            </a:r>
            <a:r>
              <a:rPr lang="en-GB" sz="2000" dirty="0" smtClean="0">
                <a:solidFill>
                  <a:schemeClr val="tx1">
                    <a:lumMod val="85000"/>
                    <a:lumOff val="15000"/>
                  </a:schemeClr>
                </a:solidFill>
                <a:latin typeface="Arial" panose="020B0604020202020204" pitchFamily="34" charset="0"/>
                <a:cs typeface="Arial" panose="020B0604020202020204" pitchFamily="34" charset="0"/>
              </a:rPr>
              <a:t>Many different career paths</a:t>
            </a:r>
            <a:endParaRPr lang="en-GB" sz="2000"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143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1+#ppt_w/2"/>
                                          </p:val>
                                        </p:tav>
                                        <p:tav tm="100000">
                                          <p:val>
                                            <p:strVal val="#ppt_x"/>
                                          </p:val>
                                        </p:tav>
                                      </p:tavLst>
                                    </p:anim>
                                    <p:anim calcmode="lin" valueType="num">
                                      <p:cBhvr additive="base">
                                        <p:cTn id="13" dur="100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0-#ppt_w/2"/>
                                          </p:val>
                                        </p:tav>
                                        <p:tav tm="100000">
                                          <p:val>
                                            <p:strVal val="#ppt_x"/>
                                          </p:val>
                                        </p:tav>
                                      </p:tavLst>
                                    </p:anim>
                                    <p:anim calcmode="lin" valueType="num">
                                      <p:cBhvr additive="base">
                                        <p:cTn id="17" dur="1000" fill="hold"/>
                                        <p:tgtEl>
                                          <p:spTgt spid="13"/>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1000" fill="hold"/>
                                        <p:tgtEl>
                                          <p:spTgt spid="15"/>
                                        </p:tgtEl>
                                        <p:attrNameLst>
                                          <p:attrName>ppt_x</p:attrName>
                                        </p:attrNameLst>
                                      </p:cBhvr>
                                      <p:tavLst>
                                        <p:tav tm="0">
                                          <p:val>
                                            <p:strVal val="#ppt_x"/>
                                          </p:val>
                                        </p:tav>
                                        <p:tav tm="100000">
                                          <p:val>
                                            <p:strVal val="#ppt_x"/>
                                          </p:val>
                                        </p:tav>
                                      </p:tavLst>
                                    </p:anim>
                                    <p:anim calcmode="lin" valueType="num">
                                      <p:cBhvr additive="base">
                                        <p:cTn id="21"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195"/>
            <a:ext cx="9144000" cy="878759"/>
          </a:xfrm>
          <a:prstGeom prst="rect">
            <a:avLst/>
          </a:prstGeom>
        </p:spPr>
      </p:pic>
      <p:sp>
        <p:nvSpPr>
          <p:cNvPr id="9" name="Rectangle 8"/>
          <p:cNvSpPr/>
          <p:nvPr/>
        </p:nvSpPr>
        <p:spPr>
          <a:xfrm>
            <a:off x="0" y="-6420"/>
            <a:ext cx="9144000" cy="771124"/>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79512" y="86755"/>
            <a:ext cx="6840760" cy="584775"/>
          </a:xfrm>
          <a:prstGeom prst="rect">
            <a:avLst/>
          </a:prstGeom>
          <a:noFill/>
        </p:spPr>
        <p:txBody>
          <a:bodyPr wrap="square" rtlCol="0">
            <a:spAutoFit/>
          </a:bodyPr>
          <a:lstStyle/>
          <a:p>
            <a:r>
              <a:rPr lang="en-GB" sz="3200" b="1" dirty="0" smtClean="0">
                <a:solidFill>
                  <a:schemeClr val="bg1"/>
                </a:solidFill>
                <a:latin typeface="Arial" panose="020B0604020202020204" pitchFamily="34" charset="0"/>
                <a:cs typeface="Arial" panose="020B0604020202020204" pitchFamily="34" charset="0"/>
              </a:rPr>
              <a:t>The Last Year</a:t>
            </a:r>
            <a:endParaRPr lang="en-GB" sz="3200" b="1" dirty="0">
              <a:solidFill>
                <a:schemeClr val="bg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1956" y="116632"/>
            <a:ext cx="1332173" cy="1332173"/>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5167" b="7956"/>
          <a:stretch/>
        </p:blipFill>
        <p:spPr>
          <a:xfrm rot="21380087">
            <a:off x="409652" y="3534732"/>
            <a:ext cx="3378383" cy="2201289"/>
          </a:xfrm>
          <a:prstGeom prst="rect">
            <a:avLst/>
          </a:prstGeom>
          <a:ln>
            <a:solidFill>
              <a:schemeClr val="tx1">
                <a:lumMod val="85000"/>
                <a:lumOff val="15000"/>
              </a:schemeClr>
            </a:solidFill>
          </a:ln>
          <a:effectLst>
            <a:outerShdw blurRad="50800" dist="76200" dir="2700000" algn="tl" rotWithShape="0">
              <a:prstClr val="black">
                <a:alpha val="40000"/>
              </a:prstClr>
            </a:outerShdw>
          </a:effectLst>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t="4683" b="7018"/>
          <a:stretch/>
        </p:blipFill>
        <p:spPr>
          <a:xfrm rot="166720">
            <a:off x="383522" y="1054251"/>
            <a:ext cx="3082777" cy="2041533"/>
          </a:xfrm>
          <a:prstGeom prst="rect">
            <a:avLst/>
          </a:prstGeom>
          <a:ln>
            <a:solidFill>
              <a:schemeClr val="tx1">
                <a:lumMod val="85000"/>
                <a:lumOff val="15000"/>
              </a:schemeClr>
            </a:solidFill>
          </a:ln>
          <a:effectLst>
            <a:outerShdw blurRad="50800" dist="76200" dir="2700000" algn="tl" rotWithShape="0">
              <a:prstClr val="black">
                <a:alpha val="40000"/>
              </a:prstClr>
            </a:outerShdw>
          </a:effectLst>
        </p:spPr>
      </p:pic>
      <p:graphicFrame>
        <p:nvGraphicFramePr>
          <p:cNvPr id="10" name="Table 9"/>
          <p:cNvGraphicFramePr>
            <a:graphicFrameLocks noGrp="1"/>
          </p:cNvGraphicFramePr>
          <p:nvPr>
            <p:extLst>
              <p:ext uri="{D42A27DB-BD31-4B8C-83A1-F6EECF244321}">
                <p14:modId xmlns:p14="http://schemas.microsoft.com/office/powerpoint/2010/main" val="2539579771"/>
              </p:ext>
            </p:extLst>
          </p:nvPr>
        </p:nvGraphicFramePr>
        <p:xfrm>
          <a:off x="5580112" y="1958758"/>
          <a:ext cx="3276550" cy="3588483"/>
        </p:xfrm>
        <a:graphic>
          <a:graphicData uri="http://schemas.openxmlformats.org/drawingml/2006/table">
            <a:tbl>
              <a:tblPr firstRow="1" bandRow="1">
                <a:tableStyleId>{5C22544A-7EE6-4342-B048-85BDC9FD1C3A}</a:tableStyleId>
              </a:tblPr>
              <a:tblGrid>
                <a:gridCol w="1638275"/>
                <a:gridCol w="1638275"/>
              </a:tblGrid>
              <a:tr h="300086">
                <a:tc gridSpan="2">
                  <a:txBody>
                    <a:bodyPr/>
                    <a:lstStyle/>
                    <a:p>
                      <a:r>
                        <a:rPr lang="en-GB" sz="1200" dirty="0" smtClean="0">
                          <a:solidFill>
                            <a:schemeClr val="bg1"/>
                          </a:solidFill>
                          <a:latin typeface="Arial" panose="020B0604020202020204" pitchFamily="34" charset="0"/>
                          <a:cs typeface="Arial" panose="020B0604020202020204" pitchFamily="34" charset="0"/>
                        </a:rPr>
                        <a:t>National</a:t>
                      </a:r>
                      <a:r>
                        <a:rPr lang="en-GB" sz="1200" baseline="0" dirty="0" smtClean="0">
                          <a:solidFill>
                            <a:schemeClr val="bg1"/>
                          </a:solidFill>
                          <a:latin typeface="Arial" panose="020B0604020202020204" pitchFamily="34" charset="0"/>
                          <a:cs typeface="Arial" panose="020B0604020202020204" pitchFamily="34" charset="0"/>
                        </a:rPr>
                        <a:t> LGBT Network Events</a:t>
                      </a:r>
                      <a:endParaRPr lang="en-GB" sz="12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GB" sz="12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00086">
                <a:tc>
                  <a:txBody>
                    <a:bodyPr/>
                    <a:lstStyle/>
                    <a:p>
                      <a:r>
                        <a:rPr lang="en-GB" sz="1200" dirty="0" smtClean="0">
                          <a:solidFill>
                            <a:schemeClr val="bg1">
                              <a:lumMod val="65000"/>
                            </a:schemeClr>
                          </a:solidFill>
                          <a:latin typeface="Arial" panose="020B0604020202020204" pitchFamily="34" charset="0"/>
                          <a:cs typeface="Arial" panose="020B0604020202020204" pitchFamily="34" charset="0"/>
                        </a:rPr>
                        <a:t>31 July 2015</a:t>
                      </a:r>
                      <a:endParaRPr lang="en-GB" sz="1200" dirty="0">
                        <a:solidFill>
                          <a:schemeClr val="bg1">
                            <a:lumMod val="6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aseline="0" dirty="0" smtClean="0">
                          <a:solidFill>
                            <a:schemeClr val="bg1">
                              <a:lumMod val="65000"/>
                            </a:schemeClr>
                          </a:solidFill>
                          <a:latin typeface="Arial" panose="020B0604020202020204" pitchFamily="34" charset="0"/>
                          <a:cs typeface="Arial" panose="020B0604020202020204" pitchFamily="34" charset="0"/>
                        </a:rPr>
                        <a:t>Brighton</a:t>
                      </a:r>
                      <a:endParaRPr lang="en-GB" sz="1200" dirty="0">
                        <a:solidFill>
                          <a:schemeClr val="bg1">
                            <a:lumMod val="6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0086">
                <a:tc>
                  <a:txBody>
                    <a:bodyPr/>
                    <a:lstStyle/>
                    <a:p>
                      <a:r>
                        <a:rPr lang="en-GB" sz="1200" dirty="0" smtClean="0">
                          <a:solidFill>
                            <a:schemeClr val="bg1">
                              <a:lumMod val="65000"/>
                            </a:schemeClr>
                          </a:solidFill>
                          <a:latin typeface="Arial" panose="020B0604020202020204" pitchFamily="34" charset="0"/>
                          <a:cs typeface="Arial" panose="020B0604020202020204" pitchFamily="34" charset="0"/>
                        </a:rPr>
                        <a:t>28 October 2015</a:t>
                      </a:r>
                      <a:endParaRPr lang="en-GB" sz="1200" dirty="0">
                        <a:solidFill>
                          <a:schemeClr val="bg1">
                            <a:lumMod val="6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aseline="0" dirty="0" smtClean="0">
                          <a:solidFill>
                            <a:schemeClr val="bg1">
                              <a:lumMod val="65000"/>
                            </a:schemeClr>
                          </a:solidFill>
                          <a:latin typeface="Arial" panose="020B0604020202020204" pitchFamily="34" charset="0"/>
                          <a:cs typeface="Arial" panose="020B0604020202020204" pitchFamily="34" charset="0"/>
                        </a:rPr>
                        <a:t>London</a:t>
                      </a:r>
                      <a:endParaRPr lang="en-GB" sz="1200" dirty="0">
                        <a:solidFill>
                          <a:schemeClr val="bg1">
                            <a:lumMod val="6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3755">
                <a:tc>
                  <a:txBody>
                    <a:bodyPr/>
                    <a:lstStyle/>
                    <a:p>
                      <a:r>
                        <a:rPr lang="en-GB" sz="1200" dirty="0" smtClean="0">
                          <a:solidFill>
                            <a:schemeClr val="bg1">
                              <a:lumMod val="65000"/>
                            </a:schemeClr>
                          </a:solidFill>
                          <a:latin typeface="Arial" panose="020B0604020202020204" pitchFamily="34" charset="0"/>
                          <a:cs typeface="Arial" panose="020B0604020202020204" pitchFamily="34" charset="0"/>
                        </a:rPr>
                        <a:t>10 February 2016</a:t>
                      </a:r>
                      <a:endParaRPr lang="en-GB" sz="1200" dirty="0">
                        <a:solidFill>
                          <a:schemeClr val="bg1">
                            <a:lumMod val="6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aseline="0" dirty="0" smtClean="0">
                          <a:solidFill>
                            <a:schemeClr val="bg1">
                              <a:lumMod val="65000"/>
                            </a:schemeClr>
                          </a:solidFill>
                          <a:latin typeface="Arial" panose="020B0604020202020204" pitchFamily="34" charset="0"/>
                          <a:cs typeface="Arial" panose="020B0604020202020204" pitchFamily="34" charset="0"/>
                        </a:rPr>
                        <a:t>Leicestershire</a:t>
                      </a:r>
                      <a:endParaRPr lang="en-GB" sz="1200" dirty="0">
                        <a:solidFill>
                          <a:schemeClr val="bg1">
                            <a:lumMod val="6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0086">
                <a:tc>
                  <a:txBody>
                    <a:bodyPr/>
                    <a:lstStyle/>
                    <a:p>
                      <a:r>
                        <a:rPr lang="en-GB" sz="1200" dirty="0" smtClean="0">
                          <a:solidFill>
                            <a:schemeClr val="bg1">
                              <a:lumMod val="65000"/>
                            </a:schemeClr>
                          </a:solidFill>
                          <a:latin typeface="Arial" panose="020B0604020202020204" pitchFamily="34" charset="0"/>
                          <a:cs typeface="Arial" panose="020B0604020202020204" pitchFamily="34" charset="0"/>
                        </a:rPr>
                        <a:t>9 May 2016</a:t>
                      </a:r>
                      <a:endParaRPr lang="en-GB" sz="1200" dirty="0">
                        <a:solidFill>
                          <a:schemeClr val="bg1">
                            <a:lumMod val="6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aseline="0" dirty="0" smtClean="0">
                          <a:solidFill>
                            <a:schemeClr val="bg1">
                              <a:lumMod val="65000"/>
                            </a:schemeClr>
                          </a:solidFill>
                          <a:latin typeface="Arial" panose="020B0604020202020204" pitchFamily="34" charset="0"/>
                          <a:cs typeface="Arial" panose="020B0604020202020204" pitchFamily="34" charset="0"/>
                        </a:rPr>
                        <a:t>London</a:t>
                      </a:r>
                      <a:endParaRPr lang="en-GB" sz="1200" dirty="0">
                        <a:solidFill>
                          <a:schemeClr val="bg1">
                            <a:lumMod val="6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3954">
                <a:tc gridSpan="2">
                  <a:txBody>
                    <a:bodyPr/>
                    <a:lstStyle/>
                    <a:p>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r>
              <a:tr h="300086">
                <a:tc>
                  <a:txBody>
                    <a:bodyPr/>
                    <a:lstStyle/>
                    <a:p>
                      <a:r>
                        <a:rPr lang="en-GB" sz="1200" dirty="0" smtClean="0">
                          <a:solidFill>
                            <a:schemeClr val="tx1"/>
                          </a:solidFill>
                          <a:latin typeface="Arial" panose="020B0604020202020204" pitchFamily="34" charset="0"/>
                          <a:cs typeface="Arial" panose="020B0604020202020204" pitchFamily="34" charset="0"/>
                        </a:rPr>
                        <a:t>5 August 2016</a:t>
                      </a:r>
                      <a:endParaRPr lang="en-GB" sz="1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aseline="0" dirty="0" smtClean="0">
                          <a:solidFill>
                            <a:schemeClr val="tx1"/>
                          </a:solidFill>
                          <a:latin typeface="Arial" panose="020B0604020202020204" pitchFamily="34" charset="0"/>
                          <a:cs typeface="Arial" panose="020B0604020202020204" pitchFamily="34" charset="0"/>
                        </a:rPr>
                        <a:t>Brighton</a:t>
                      </a:r>
                      <a:endParaRPr lang="en-GB" sz="1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0086">
                <a:tc>
                  <a:txBody>
                    <a:bodyPr/>
                    <a:lstStyle/>
                    <a:p>
                      <a:r>
                        <a:rPr lang="en-GB" sz="1200" dirty="0" smtClean="0">
                          <a:solidFill>
                            <a:schemeClr val="tx1"/>
                          </a:solidFill>
                          <a:latin typeface="Arial" panose="020B0604020202020204" pitchFamily="34" charset="0"/>
                          <a:cs typeface="Arial" panose="020B0604020202020204" pitchFamily="34" charset="0"/>
                        </a:rPr>
                        <a:t>3 November 2016</a:t>
                      </a:r>
                      <a:endParaRPr lang="en-GB" sz="1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chemeClr val="tx1"/>
                          </a:solidFill>
                          <a:latin typeface="Arial" panose="020B0604020202020204" pitchFamily="34" charset="0"/>
                          <a:cs typeface="Arial" panose="020B0604020202020204" pitchFamily="34" charset="0"/>
                        </a:rPr>
                        <a:t>London</a:t>
                      </a:r>
                      <a:endParaRPr lang="en-GB" sz="120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0086">
                <a:tc>
                  <a:txBody>
                    <a:bodyPr/>
                    <a:lstStyle/>
                    <a:p>
                      <a:r>
                        <a:rPr lang="en-GB" sz="1200" dirty="0" smtClean="0">
                          <a:solidFill>
                            <a:schemeClr val="tx1"/>
                          </a:solidFill>
                          <a:latin typeface="Arial" panose="020B0604020202020204" pitchFamily="34" charset="0"/>
                          <a:cs typeface="Arial" panose="020B0604020202020204" pitchFamily="34" charset="0"/>
                        </a:rPr>
                        <a:t>9 February 2017</a:t>
                      </a:r>
                      <a:endParaRPr lang="en-GB" sz="1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chemeClr val="tx1"/>
                          </a:solidFill>
                          <a:latin typeface="Arial" panose="020B0604020202020204" pitchFamily="34" charset="0"/>
                          <a:cs typeface="Arial" panose="020B0604020202020204" pitchFamily="34" charset="0"/>
                        </a:rPr>
                        <a:t>Kenilworth</a:t>
                      </a:r>
                      <a:endParaRPr lang="en-GB" sz="120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0086">
                <a:tc>
                  <a:txBody>
                    <a:bodyPr/>
                    <a:lstStyle/>
                    <a:p>
                      <a:r>
                        <a:rPr lang="en-GB" sz="1200" dirty="0" smtClean="0">
                          <a:solidFill>
                            <a:schemeClr val="tx1"/>
                          </a:solidFill>
                          <a:latin typeface="Arial" panose="020B0604020202020204" pitchFamily="34" charset="0"/>
                          <a:cs typeface="Arial" panose="020B0604020202020204" pitchFamily="34" charset="0"/>
                        </a:rPr>
                        <a:t>11 May 2017</a:t>
                      </a:r>
                      <a:endParaRPr lang="en-GB" sz="1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chemeClr val="tx1"/>
                          </a:solidFill>
                          <a:latin typeface="Arial" panose="020B0604020202020204" pitchFamily="34" charset="0"/>
                          <a:cs typeface="Arial" panose="020B0604020202020204" pitchFamily="34" charset="0"/>
                        </a:rPr>
                        <a:t>London</a:t>
                      </a:r>
                      <a:endParaRPr lang="en-GB" sz="120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0086">
                <a:tc>
                  <a:txBody>
                    <a:bodyPr/>
                    <a:lstStyle/>
                    <a:p>
                      <a:r>
                        <a:rPr lang="en-GB" sz="1200" dirty="0" smtClean="0">
                          <a:solidFill>
                            <a:schemeClr val="tx1"/>
                          </a:solidFill>
                          <a:latin typeface="Arial" panose="020B0604020202020204" pitchFamily="34" charset="0"/>
                          <a:cs typeface="Arial" panose="020B0604020202020204" pitchFamily="34" charset="0"/>
                        </a:rPr>
                        <a:t>4 August 2017</a:t>
                      </a:r>
                      <a:endParaRPr lang="en-GB" sz="12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chemeClr val="tx1"/>
                          </a:solidFill>
                          <a:latin typeface="Arial" panose="020B0604020202020204" pitchFamily="34" charset="0"/>
                          <a:cs typeface="Arial" panose="020B0604020202020204" pitchFamily="34" charset="0"/>
                        </a:rPr>
                        <a:t>Venue TBC</a:t>
                      </a:r>
                      <a:endParaRPr lang="en-GB" sz="1200" dirty="0" smtClean="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Down Arrow 12"/>
          <p:cNvSpPr/>
          <p:nvPr/>
        </p:nvSpPr>
        <p:spPr>
          <a:xfrm>
            <a:off x="5724128" y="3573016"/>
            <a:ext cx="288032" cy="414632"/>
          </a:xfrm>
          <a:prstGeom prst="downArrow">
            <a:avLst/>
          </a:prstGeom>
          <a:solidFill>
            <a:srgbClr val="00B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l="17612" t="12305" r="14756"/>
          <a:stretch/>
        </p:blipFill>
        <p:spPr>
          <a:xfrm rot="21288201">
            <a:off x="3126664" y="2120916"/>
            <a:ext cx="2157561" cy="1573649"/>
          </a:xfrm>
          <a:prstGeom prst="rect">
            <a:avLst/>
          </a:prstGeom>
          <a:ln>
            <a:solidFill>
              <a:schemeClr val="tx1">
                <a:lumMod val="85000"/>
                <a:lumOff val="15000"/>
              </a:schemeClr>
            </a:solidFill>
          </a:ln>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301626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20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195"/>
            <a:ext cx="9144000" cy="878759"/>
          </a:xfrm>
          <a:prstGeom prst="rect">
            <a:avLst/>
          </a:prstGeom>
        </p:spPr>
      </p:pic>
      <p:sp>
        <p:nvSpPr>
          <p:cNvPr id="9" name="Rectangle 8"/>
          <p:cNvSpPr/>
          <p:nvPr/>
        </p:nvSpPr>
        <p:spPr>
          <a:xfrm>
            <a:off x="0" y="-6420"/>
            <a:ext cx="9144000" cy="771124"/>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79512" y="86755"/>
            <a:ext cx="6840760" cy="584775"/>
          </a:xfrm>
          <a:prstGeom prst="rect">
            <a:avLst/>
          </a:prstGeom>
          <a:noFill/>
        </p:spPr>
        <p:txBody>
          <a:bodyPr wrap="square" rtlCol="0">
            <a:spAutoFit/>
          </a:bodyPr>
          <a:lstStyle/>
          <a:p>
            <a:r>
              <a:rPr lang="en-GB" sz="3200" b="1" dirty="0" smtClean="0">
                <a:solidFill>
                  <a:schemeClr val="bg1"/>
                </a:solidFill>
                <a:latin typeface="Arial" panose="020B0604020202020204" pitchFamily="34" charset="0"/>
                <a:cs typeface="Arial" panose="020B0604020202020204" pitchFamily="34" charset="0"/>
              </a:rPr>
              <a:t>Establishing Priorities</a:t>
            </a:r>
            <a:endParaRPr lang="en-GB" sz="3200" b="1" dirty="0">
              <a:solidFill>
                <a:schemeClr val="bg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1956" y="116632"/>
            <a:ext cx="1332173" cy="1332173"/>
          </a:xfrm>
          <a:prstGeom prst="rect">
            <a:avLst/>
          </a:prstGeom>
        </p:spPr>
      </p:pic>
      <p:sp>
        <p:nvSpPr>
          <p:cNvPr id="6" name="Rounded Rectangle 5"/>
          <p:cNvSpPr/>
          <p:nvPr/>
        </p:nvSpPr>
        <p:spPr>
          <a:xfrm>
            <a:off x="422405" y="1689466"/>
            <a:ext cx="8299189" cy="708363"/>
          </a:xfrm>
          <a:prstGeom prst="roundRect">
            <a:avLst/>
          </a:prstGeom>
          <a:gradFill>
            <a:gsLst>
              <a:gs pos="0">
                <a:schemeClr val="accent1">
                  <a:lumMod val="20000"/>
                  <a:lumOff val="80000"/>
                </a:schemeClr>
              </a:gs>
              <a:gs pos="0">
                <a:srgbClr val="00B0F0"/>
              </a:gs>
              <a:gs pos="50000">
                <a:srgbClr val="00B0F0"/>
              </a:gs>
              <a:gs pos="100000">
                <a:srgbClr val="00B0F0"/>
              </a:gs>
              <a:gs pos="100000">
                <a:schemeClr val="accent1">
                  <a:lumMod val="20000"/>
                  <a:lumOff val="80000"/>
                </a:schemeClr>
              </a:gs>
            </a:gsLst>
            <a:lin ang="5400000" scaled="0"/>
          </a:gradFill>
          <a:ln w="25400">
            <a:solidFill>
              <a:schemeClr val="bg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Develop the national brand and identity</a:t>
            </a:r>
          </a:p>
        </p:txBody>
      </p:sp>
      <p:sp>
        <p:nvSpPr>
          <p:cNvPr id="8" name="Rounded Rectangle 7"/>
          <p:cNvSpPr/>
          <p:nvPr/>
        </p:nvSpPr>
        <p:spPr>
          <a:xfrm>
            <a:off x="422405" y="2708504"/>
            <a:ext cx="8299189" cy="708363"/>
          </a:xfrm>
          <a:prstGeom prst="roundRect">
            <a:avLst/>
          </a:prstGeom>
          <a:solidFill>
            <a:srgbClr val="92D050"/>
          </a:solidFill>
          <a:ln w="25400">
            <a:solidFill>
              <a:schemeClr val="bg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Commitment to resource and support the national </a:t>
            </a:r>
            <a:r>
              <a:rPr lang="en-GB" sz="2000" b="1" dirty="0" smtClean="0">
                <a:latin typeface="Arial" panose="020B0604020202020204" pitchFamily="34" charset="0"/>
                <a:cs typeface="Arial" panose="020B0604020202020204" pitchFamily="34" charset="0"/>
              </a:rPr>
              <a:t>group</a:t>
            </a:r>
            <a:endParaRPr lang="en-GB" sz="2000" b="1" dirty="0">
              <a:latin typeface="Arial" panose="020B0604020202020204" pitchFamily="34" charset="0"/>
              <a:cs typeface="Arial" panose="020B0604020202020204" pitchFamily="34" charset="0"/>
            </a:endParaRPr>
          </a:p>
        </p:txBody>
      </p:sp>
      <p:sp>
        <p:nvSpPr>
          <p:cNvPr id="10" name="Rounded Rectangle 9"/>
          <p:cNvSpPr/>
          <p:nvPr/>
        </p:nvSpPr>
        <p:spPr>
          <a:xfrm>
            <a:off x="422405" y="3716616"/>
            <a:ext cx="8299189" cy="708363"/>
          </a:xfrm>
          <a:prstGeom prst="roundRect">
            <a:avLst/>
          </a:prstGeom>
          <a:solidFill>
            <a:srgbClr val="FF0066"/>
          </a:solidFill>
          <a:ln w="25400">
            <a:solidFill>
              <a:schemeClr val="bg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Arial" panose="020B0604020202020204" pitchFamily="34" charset="0"/>
                <a:cs typeface="Arial" panose="020B0604020202020204" pitchFamily="34" charset="0"/>
              </a:rPr>
              <a:t>Develop </a:t>
            </a:r>
            <a:r>
              <a:rPr lang="en-GB" sz="2000" b="1" dirty="0">
                <a:latin typeface="Arial" panose="020B0604020202020204" pitchFamily="34" charset="0"/>
                <a:cs typeface="Arial" panose="020B0604020202020204" pitchFamily="34" charset="0"/>
              </a:rPr>
              <a:t>transgender guidance to support staff and </a:t>
            </a:r>
            <a:r>
              <a:rPr lang="en-GB" sz="2000" b="1" dirty="0" smtClean="0">
                <a:latin typeface="Arial" panose="020B0604020202020204" pitchFamily="34" charset="0"/>
                <a:cs typeface="Arial" panose="020B0604020202020204" pitchFamily="34" charset="0"/>
              </a:rPr>
              <a:t>patients</a:t>
            </a:r>
            <a:endParaRPr lang="en-GB" sz="2000" b="1" dirty="0">
              <a:latin typeface="Arial" panose="020B0604020202020204" pitchFamily="34" charset="0"/>
              <a:cs typeface="Arial" panose="020B0604020202020204" pitchFamily="34" charset="0"/>
            </a:endParaRPr>
          </a:p>
        </p:txBody>
      </p:sp>
      <p:sp>
        <p:nvSpPr>
          <p:cNvPr id="13" name="Rounded Rectangle 12"/>
          <p:cNvSpPr/>
          <p:nvPr/>
        </p:nvSpPr>
        <p:spPr>
          <a:xfrm>
            <a:off x="422405" y="4734903"/>
            <a:ext cx="8299189" cy="708363"/>
          </a:xfrm>
          <a:prstGeom prst="roundRect">
            <a:avLst/>
          </a:prstGeom>
          <a:solidFill>
            <a:schemeClr val="accent6"/>
          </a:solidFill>
          <a:ln w="25400">
            <a:solidFill>
              <a:schemeClr val="bg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Arial" panose="020B0604020202020204" pitchFamily="34" charset="0"/>
                <a:cs typeface="Arial" panose="020B0604020202020204" pitchFamily="34" charset="0"/>
              </a:rPr>
              <a:t>Plan and deliver annual National Ambulance LGBT conference</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626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0-#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000" fill="hold"/>
                                        <p:tgtEl>
                                          <p:spTgt spid="10"/>
                                        </p:tgtEl>
                                        <p:attrNameLst>
                                          <p:attrName>ppt_x</p:attrName>
                                        </p:attrNameLst>
                                      </p:cBhvr>
                                      <p:tavLst>
                                        <p:tav tm="0">
                                          <p:val>
                                            <p:strVal val="1+#ppt_w/2"/>
                                          </p:val>
                                        </p:tav>
                                        <p:tav tm="100000">
                                          <p:val>
                                            <p:strVal val="#ppt_x"/>
                                          </p:val>
                                        </p:tav>
                                      </p:tavLst>
                                    </p:anim>
                                    <p:anim calcmode="lin" valueType="num">
                                      <p:cBhvr additive="base">
                                        <p:cTn id="16" dur="2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000" fill="hold"/>
                                        <p:tgtEl>
                                          <p:spTgt spid="13"/>
                                        </p:tgtEl>
                                        <p:attrNameLst>
                                          <p:attrName>ppt_x</p:attrName>
                                        </p:attrNameLst>
                                      </p:cBhvr>
                                      <p:tavLst>
                                        <p:tav tm="0">
                                          <p:val>
                                            <p:strVal val="#ppt_x"/>
                                          </p:val>
                                        </p:tav>
                                        <p:tav tm="100000">
                                          <p:val>
                                            <p:strVal val="#ppt_x"/>
                                          </p:val>
                                        </p:tav>
                                      </p:tavLst>
                                    </p:anim>
                                    <p:anim calcmode="lin" valueType="num">
                                      <p:cBhvr additive="base">
                                        <p:cTn id="20"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86195"/>
            <a:ext cx="9144000" cy="878759"/>
          </a:xfrm>
          <a:prstGeom prst="rect">
            <a:avLst/>
          </a:prstGeom>
        </p:spPr>
      </p:pic>
      <p:sp>
        <p:nvSpPr>
          <p:cNvPr id="9" name="Rectangle 8"/>
          <p:cNvSpPr/>
          <p:nvPr/>
        </p:nvSpPr>
        <p:spPr>
          <a:xfrm>
            <a:off x="0" y="-6420"/>
            <a:ext cx="9144000" cy="771124"/>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79512" y="86755"/>
            <a:ext cx="6840760" cy="584775"/>
          </a:xfrm>
          <a:prstGeom prst="rect">
            <a:avLst/>
          </a:prstGeom>
          <a:noFill/>
        </p:spPr>
        <p:txBody>
          <a:bodyPr wrap="square" rtlCol="0">
            <a:spAutoFit/>
          </a:bodyPr>
          <a:lstStyle/>
          <a:p>
            <a:r>
              <a:rPr lang="en-GB" sz="3200" b="1" dirty="0" smtClean="0">
                <a:solidFill>
                  <a:schemeClr val="bg1"/>
                </a:solidFill>
                <a:latin typeface="Arial" panose="020B0604020202020204" pitchFamily="34" charset="0"/>
                <a:cs typeface="Arial" panose="020B0604020202020204" pitchFamily="34" charset="0"/>
              </a:rPr>
              <a:t>Name and Identity</a:t>
            </a:r>
            <a:endParaRPr lang="en-GB" sz="3200" b="1" dirty="0">
              <a:solidFill>
                <a:schemeClr val="bg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1956" y="116632"/>
            <a:ext cx="1332173" cy="1332173"/>
          </a:xfrm>
          <a:prstGeom prst="rect">
            <a:avLst/>
          </a:prstGeom>
        </p:spPr>
      </p:pic>
      <p:sp>
        <p:nvSpPr>
          <p:cNvPr id="6" name="16-Point Star 5"/>
          <p:cNvSpPr/>
          <p:nvPr/>
        </p:nvSpPr>
        <p:spPr>
          <a:xfrm rot="21058408">
            <a:off x="490311" y="2356452"/>
            <a:ext cx="2285553" cy="720080"/>
          </a:xfrm>
          <a:prstGeom prst="star16">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latin typeface="Arial" panose="020B0604020202020204" pitchFamily="34" charset="0"/>
                <a:cs typeface="Arial" panose="020B0604020202020204" pitchFamily="34" charset="0"/>
              </a:rPr>
              <a:t>Approved!</a:t>
            </a:r>
            <a:endParaRPr lang="en-GB" sz="1600" b="1" dirty="0">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3750" t="16356" r="1239" b="28866"/>
          <a:stretch/>
        </p:blipFill>
        <p:spPr bwMode="auto">
          <a:xfrm rot="300000">
            <a:off x="7297978" y="1838336"/>
            <a:ext cx="1395160" cy="1970375"/>
          </a:xfrm>
          <a:prstGeom prst="rect">
            <a:avLst/>
          </a:prstGeom>
          <a:noFill/>
          <a:ln w="9525">
            <a:solidFill>
              <a:schemeClr val="tx1"/>
            </a:solidFill>
            <a:miter lim="800000"/>
            <a:headEnd/>
            <a:tailEnd/>
          </a:ln>
          <a:effectLst>
            <a:outerShdw blurRad="50800" dist="762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3099" t="16618" r="31890" b="28604"/>
          <a:stretch/>
        </p:blipFill>
        <p:spPr bwMode="auto">
          <a:xfrm rot="21300000">
            <a:off x="5840901" y="1838337"/>
            <a:ext cx="1395158" cy="1970371"/>
          </a:xfrm>
          <a:prstGeom prst="rect">
            <a:avLst/>
          </a:prstGeom>
          <a:noFill/>
          <a:ln w="9525">
            <a:solidFill>
              <a:schemeClr val="tx1"/>
            </a:solidFill>
            <a:miter lim="800000"/>
            <a:headEnd/>
            <a:tailEnd/>
          </a:ln>
          <a:effectLst>
            <a:outerShdw blurRad="50800" dist="762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3" name="Rectangle 12"/>
          <p:cNvSpPr/>
          <p:nvPr/>
        </p:nvSpPr>
        <p:spPr>
          <a:xfrm rot="172507">
            <a:off x="270773" y="1244202"/>
            <a:ext cx="5094856" cy="1323439"/>
          </a:xfrm>
          <a:prstGeom prst="rect">
            <a:avLst/>
          </a:prstGeom>
          <a:noFill/>
        </p:spPr>
        <p:txBody>
          <a:bodyPr wrap="none" lIns="91440" tIns="45720" rIns="91440" bIns="45720">
            <a:spAutoFit/>
          </a:bodyPr>
          <a:lstStyle/>
          <a:p>
            <a:pPr algn="ctr"/>
            <a:r>
              <a:rPr lang="en-US" sz="4000" b="1" cap="none" spc="0" dirty="0" smtClean="0">
                <a:ln w="12700" cmpd="sng">
                  <a:noFill/>
                  <a:prstDash val="solid"/>
                </a:ln>
                <a:solidFill>
                  <a:srgbClr val="FF0066"/>
                </a:solidFill>
                <a:effectLst>
                  <a:outerShdw blurRad="50800" dist="76200" dir="2700000" algn="tl" rotWithShape="0">
                    <a:prstClr val="black">
                      <a:alpha val="40000"/>
                    </a:prstClr>
                  </a:outerShdw>
                </a:effectLst>
                <a:latin typeface="Arial" panose="020B0604020202020204" pitchFamily="34" charset="0"/>
                <a:cs typeface="Arial" panose="020B0604020202020204" pitchFamily="34" charset="0"/>
              </a:rPr>
              <a:t>National Ambulance</a:t>
            </a:r>
            <a:br>
              <a:rPr lang="en-US" sz="4000" b="1" cap="none" spc="0" dirty="0" smtClean="0">
                <a:ln w="12700" cmpd="sng">
                  <a:noFill/>
                  <a:prstDash val="solid"/>
                </a:ln>
                <a:solidFill>
                  <a:srgbClr val="FF0066"/>
                </a:solidFill>
                <a:effectLst>
                  <a:outerShdw blurRad="50800" dist="76200" dir="2700000" algn="tl" rotWithShape="0">
                    <a:prstClr val="black">
                      <a:alpha val="40000"/>
                    </a:prstClr>
                  </a:outerShdw>
                </a:effectLst>
                <a:latin typeface="Arial" panose="020B0604020202020204" pitchFamily="34" charset="0"/>
                <a:cs typeface="Arial" panose="020B0604020202020204" pitchFamily="34" charset="0"/>
              </a:rPr>
            </a:br>
            <a:r>
              <a:rPr lang="en-US" sz="4000" b="1" cap="none" spc="0" dirty="0" smtClean="0">
                <a:ln w="12700" cmpd="sng">
                  <a:noFill/>
                  <a:prstDash val="solid"/>
                </a:ln>
                <a:solidFill>
                  <a:srgbClr val="FF0066"/>
                </a:solidFill>
                <a:effectLst>
                  <a:outerShdw blurRad="50800" dist="76200" dir="2700000" algn="tl" rotWithShape="0">
                    <a:prstClr val="black">
                      <a:alpha val="40000"/>
                    </a:prstClr>
                  </a:outerShdw>
                </a:effectLst>
                <a:latin typeface="Arial" panose="020B0604020202020204" pitchFamily="34" charset="0"/>
                <a:cs typeface="Arial" panose="020B0604020202020204" pitchFamily="34" charset="0"/>
              </a:rPr>
              <a:t>LGBT Network</a:t>
            </a:r>
          </a:p>
        </p:txBody>
      </p:sp>
      <p:sp>
        <p:nvSpPr>
          <p:cNvPr id="14" name="16-Point Star 13"/>
          <p:cNvSpPr/>
          <p:nvPr/>
        </p:nvSpPr>
        <p:spPr>
          <a:xfrm rot="279436">
            <a:off x="6222096" y="3483350"/>
            <a:ext cx="2285553" cy="720080"/>
          </a:xfrm>
          <a:prstGeom prst="star16">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latin typeface="Arial" panose="020B0604020202020204" pitchFamily="34" charset="0"/>
                <a:cs typeface="Arial" panose="020B0604020202020204" pitchFamily="34" charset="0"/>
              </a:rPr>
              <a:t>Approved!</a:t>
            </a:r>
            <a:endParaRPr lang="en-GB" sz="1600" b="1" dirty="0">
              <a:latin typeface="Arial" panose="020B0604020202020204" pitchFamily="34" charset="0"/>
              <a:cs typeface="Arial" panose="020B0604020202020204" pitchFamily="34" charset="0"/>
            </a:endParaRPr>
          </a:p>
        </p:txBody>
      </p:sp>
      <p:pic>
        <p:nvPicPr>
          <p:cNvPr id="15"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479" t="5505" b="12801"/>
          <a:stretch/>
        </p:blipFill>
        <p:spPr bwMode="auto">
          <a:xfrm rot="300000">
            <a:off x="3836691" y="3923504"/>
            <a:ext cx="1888056" cy="1136850"/>
          </a:xfrm>
          <a:prstGeom prst="rect">
            <a:avLst/>
          </a:prstGeom>
          <a:noFill/>
          <a:ln w="25400">
            <a:solidFill>
              <a:schemeClr val="tx1"/>
            </a:solidFill>
            <a:miter lim="800000"/>
            <a:headEnd/>
            <a:tailEnd/>
          </a:ln>
          <a:effectLst>
            <a:outerShdw blurRad="50800" dist="762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6" name="Oval 15"/>
          <p:cNvSpPr/>
          <p:nvPr/>
        </p:nvSpPr>
        <p:spPr>
          <a:xfrm>
            <a:off x="4069226" y="4179348"/>
            <a:ext cx="238919" cy="20505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p:cNvCxnSpPr>
            <a:stCxn id="16" idx="2"/>
          </p:cNvCxnSpPr>
          <p:nvPr/>
        </p:nvCxnSpPr>
        <p:spPr>
          <a:xfrm flipH="1">
            <a:off x="2696111" y="4281876"/>
            <a:ext cx="1373115" cy="421335"/>
          </a:xfrm>
          <a:prstGeom prst="straightConnector1">
            <a:avLst/>
          </a:prstGeom>
          <a:ln w="63500">
            <a:solidFill>
              <a:srgbClr val="00B0F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332120">
            <a:off x="603522" y="3595873"/>
            <a:ext cx="2214677" cy="2214677"/>
          </a:xfrm>
          <a:prstGeom prst="rect">
            <a:avLst/>
          </a:prstGeom>
          <a:effectLst>
            <a:outerShdw blurRad="50800" dist="76200" dir="2700000" algn="tl" rotWithShape="0">
              <a:prstClr val="black">
                <a:alpha val="40000"/>
              </a:prstClr>
            </a:outerShdw>
          </a:effectLst>
        </p:spPr>
      </p:pic>
      <p:sp>
        <p:nvSpPr>
          <p:cNvPr id="19" name="16-Point Star 18"/>
          <p:cNvSpPr/>
          <p:nvPr/>
        </p:nvSpPr>
        <p:spPr>
          <a:xfrm rot="21213549">
            <a:off x="2264941" y="4923073"/>
            <a:ext cx="2285553" cy="720080"/>
          </a:xfrm>
          <a:prstGeom prst="star16">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latin typeface="Arial" panose="020B0604020202020204" pitchFamily="34" charset="0"/>
                <a:cs typeface="Arial" panose="020B0604020202020204" pitchFamily="34" charset="0"/>
              </a:rPr>
              <a:t>Approved!</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626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par>
                                <p:cTn id="8" presetID="9" presetClass="entr" presetSubtype="0" fill="hold" grpId="0" nodeType="withEffect">
                                  <p:stCondLst>
                                    <p:cond delay="200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2000"/>
                                        <p:tgtEl>
                                          <p:spTgt spid="19"/>
                                        </p:tgtEl>
                                      </p:cBhvr>
                                    </p:animEffect>
                                  </p:childTnLst>
                                </p:cTn>
                              </p:par>
                              <p:par>
                                <p:cTn id="11" presetID="9" presetClass="entr" presetSubtype="0" fill="hold" grpId="0" nodeType="withEffect">
                                  <p:stCondLst>
                                    <p:cond delay="200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9" grpId="0" animBg="1"/>
    </p:bldLst>
  </p:timing>
</p:sld>
</file>

<file path=ppt/theme/theme1.xml><?xml version="1.0" encoding="utf-8"?>
<a:theme xmlns:a="http://schemas.openxmlformats.org/drawingml/2006/main" name="NHS 111 Derbyshire and Nottinghamshire - DRAFT 1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NHS 111 Derbyshire and Nottinghamshire - DRAFT 1a</Template>
  <TotalTime>7087</TotalTime>
  <Words>2487</Words>
  <Application>Microsoft Office PowerPoint</Application>
  <PresentationFormat>On-screen Show (4:3)</PresentationFormat>
  <Paragraphs>293</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NHS 111 Derbyshire and Nottinghamshire - DRAFT 1a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Yorkshire Ambulance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Alistair Gunn</dc:creator>
  <cp:lastModifiedBy>Alistair Gunn</cp:lastModifiedBy>
  <cp:revision>375</cp:revision>
  <cp:lastPrinted>2016-07-29T11:58:16Z</cp:lastPrinted>
  <dcterms:created xsi:type="dcterms:W3CDTF">2015-04-08T13:51:48Z</dcterms:created>
  <dcterms:modified xsi:type="dcterms:W3CDTF">2017-06-21T14:25:01Z</dcterms:modified>
</cp:coreProperties>
</file>